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515" r:id="rId2"/>
    <p:sldId id="529" r:id="rId3"/>
    <p:sldId id="533" r:id="rId4"/>
    <p:sldId id="522" r:id="rId5"/>
    <p:sldId id="513" r:id="rId6"/>
    <p:sldId id="517" r:id="rId7"/>
    <p:sldId id="531" r:id="rId8"/>
    <p:sldId id="532" r:id="rId9"/>
    <p:sldId id="535" r:id="rId10"/>
    <p:sldId id="518" r:id="rId11"/>
    <p:sldId id="530" r:id="rId12"/>
    <p:sldId id="520" r:id="rId13"/>
    <p:sldId id="51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300"/>
    <a:srgbClr val="C00000"/>
    <a:srgbClr val="0066FF"/>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694A2-0570-4B8C-9BA2-591FEED2D513}" v="11" dt="2022-08-04T20:36:16.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8" autoAdjust="0"/>
    <p:restoredTop sz="94660"/>
  </p:normalViewPr>
  <p:slideViewPr>
    <p:cSldViewPr snapToGrid="0">
      <p:cViewPr varScale="1">
        <p:scale>
          <a:sx n="65" d="100"/>
          <a:sy n="65" d="100"/>
        </p:scale>
        <p:origin x="41" y="12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dirty="0"/>
              <a:t>Per Capita Income Comparison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0.13509428978714871"/>
          <c:y val="0.18038027278955918"/>
          <c:w val="0.83983108963376141"/>
          <c:h val="0.72171574597753918"/>
        </c:manualLayout>
      </c:layout>
      <c:barChart>
        <c:barDir val="col"/>
        <c:grouping val="clustered"/>
        <c:varyColors val="0"/>
        <c:ser>
          <c:idx val="0"/>
          <c:order val="0"/>
          <c:tx>
            <c:strRef>
              <c:f>Sheet1!$B$2</c:f>
              <c:strCache>
                <c:ptCount val="1"/>
                <c:pt idx="0">
                  <c:v>Per Capita Income</c:v>
                </c:pt>
              </c:strCache>
            </c:strRef>
          </c:tx>
          <c:spPr>
            <a:solidFill>
              <a:schemeClr val="accent6"/>
            </a:solidFill>
            <a:ln>
              <a:noFill/>
            </a:ln>
            <a:effectLst/>
          </c:spPr>
          <c:invertIfNegative val="0"/>
          <c:cat>
            <c:strRef>
              <c:f>Sheet1!$C$1:$F$1</c:f>
              <c:strCache>
                <c:ptCount val="4"/>
                <c:pt idx="0">
                  <c:v>UMUT</c:v>
                </c:pt>
                <c:pt idx="1">
                  <c:v>Colorado</c:v>
                </c:pt>
                <c:pt idx="2">
                  <c:v>Utah</c:v>
                </c:pt>
                <c:pt idx="3">
                  <c:v>United States</c:v>
                </c:pt>
              </c:strCache>
            </c:strRef>
          </c:cat>
          <c:val>
            <c:numRef>
              <c:f>Sheet1!$C$2:$F$2</c:f>
              <c:numCache>
                <c:formatCode>"$"#,##0_);[Red]\("$"#,##0\)</c:formatCode>
                <c:ptCount val="4"/>
                <c:pt idx="0">
                  <c:v>13073</c:v>
                </c:pt>
                <c:pt idx="1">
                  <c:v>46242</c:v>
                </c:pt>
                <c:pt idx="2">
                  <c:v>39158</c:v>
                </c:pt>
                <c:pt idx="3">
                  <c:v>42784</c:v>
                </c:pt>
              </c:numCache>
            </c:numRef>
          </c:val>
          <c:extLst>
            <c:ext xmlns:c16="http://schemas.microsoft.com/office/drawing/2014/chart" uri="{C3380CC4-5D6E-409C-BE32-E72D297353CC}">
              <c16:uniqueId val="{00000000-E023-409B-9D48-7393CB8BF7FD}"/>
            </c:ext>
          </c:extLst>
        </c:ser>
        <c:dLbls>
          <c:showLegendKey val="0"/>
          <c:showVal val="0"/>
          <c:showCatName val="0"/>
          <c:showSerName val="0"/>
          <c:showPercent val="0"/>
          <c:showBubbleSize val="0"/>
        </c:dLbls>
        <c:gapWidth val="219"/>
        <c:overlap val="-27"/>
        <c:axId val="739337928"/>
        <c:axId val="739338256"/>
      </c:barChart>
      <c:catAx>
        <c:axId val="73933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739338256"/>
        <c:crosses val="autoZero"/>
        <c:auto val="1"/>
        <c:lblAlgn val="ctr"/>
        <c:lblOffset val="100"/>
        <c:noMultiLvlLbl val="0"/>
      </c:catAx>
      <c:valAx>
        <c:axId val="739338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739337928"/>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r>
              <a:rPr lang="en-US" sz="1400" dirty="0"/>
              <a:t>Graduation Rates Comparison</a:t>
            </a:r>
          </a:p>
          <a:p>
            <a:pPr>
              <a:defRPr/>
            </a:pPr>
            <a:r>
              <a:rPr lang="en-US" sz="1400" dirty="0"/>
              <a:t> in  per cent</a:t>
            </a:r>
          </a:p>
        </c:rich>
      </c:tx>
      <c:layout>
        <c:manualLayout>
          <c:xMode val="edge"/>
          <c:yMode val="edge"/>
          <c:x val="0.21766033949326866"/>
          <c:y val="6.81366693801026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Sheet1!$H$3</c:f>
              <c:strCache>
                <c:ptCount val="1"/>
                <c:pt idx="0">
                  <c:v>Graduation Rates per cent</c:v>
                </c:pt>
              </c:strCache>
            </c:strRef>
          </c:tx>
          <c:spPr>
            <a:solidFill>
              <a:schemeClr val="accent4"/>
            </a:solidFill>
            <a:ln>
              <a:noFill/>
            </a:ln>
            <a:effectLst/>
          </c:spPr>
          <c:invertIfNegative val="0"/>
          <c:cat>
            <c:strRef>
              <c:f>Sheet1!$I$2:$L$2</c:f>
              <c:strCache>
                <c:ptCount val="4"/>
                <c:pt idx="0">
                  <c:v>UMUT</c:v>
                </c:pt>
                <c:pt idx="1">
                  <c:v>Colorado</c:v>
                </c:pt>
                <c:pt idx="2">
                  <c:v>Utah</c:v>
                </c:pt>
                <c:pt idx="3">
                  <c:v>United States</c:v>
                </c:pt>
              </c:strCache>
            </c:strRef>
          </c:cat>
          <c:val>
            <c:numRef>
              <c:f>Sheet1!$I$3:$L$3</c:f>
              <c:numCache>
                <c:formatCode>General</c:formatCode>
                <c:ptCount val="4"/>
                <c:pt idx="0">
                  <c:v>40</c:v>
                </c:pt>
                <c:pt idx="1">
                  <c:v>75.400000000000006</c:v>
                </c:pt>
                <c:pt idx="2">
                  <c:v>78</c:v>
                </c:pt>
                <c:pt idx="3">
                  <c:v>75.5</c:v>
                </c:pt>
              </c:numCache>
            </c:numRef>
          </c:val>
          <c:extLst>
            <c:ext xmlns:c16="http://schemas.microsoft.com/office/drawing/2014/chart" uri="{C3380CC4-5D6E-409C-BE32-E72D297353CC}">
              <c16:uniqueId val="{00000000-537B-4828-9C65-C997DB64EA14}"/>
            </c:ext>
          </c:extLst>
        </c:ser>
        <c:dLbls>
          <c:showLegendKey val="0"/>
          <c:showVal val="0"/>
          <c:showCatName val="0"/>
          <c:showSerName val="0"/>
          <c:showPercent val="0"/>
          <c:showBubbleSize val="0"/>
        </c:dLbls>
        <c:gapWidth val="219"/>
        <c:overlap val="-27"/>
        <c:axId val="737771672"/>
        <c:axId val="737772984"/>
      </c:barChart>
      <c:catAx>
        <c:axId val="73777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737772984"/>
        <c:crosses val="autoZero"/>
        <c:auto val="1"/>
        <c:lblAlgn val="ctr"/>
        <c:lblOffset val="100"/>
        <c:noMultiLvlLbl val="0"/>
      </c:catAx>
      <c:valAx>
        <c:axId val="737772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737771672"/>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8/4/2022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dirty="0"/>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remove the explanatory text and images of course!</a:t>
            </a:r>
          </a:p>
        </p:txBody>
      </p:sp>
      <p:sp>
        <p:nvSpPr>
          <p:cNvPr id="4" name="Slide Number Placeholder 3"/>
          <p:cNvSpPr>
            <a:spLocks noGrp="1"/>
          </p:cNvSpPr>
          <p:nvPr>
            <p:ph type="sldNum" sz="quarter" idx="5"/>
          </p:nvPr>
        </p:nvSpPr>
        <p:spPr/>
        <p:txBody>
          <a:bodyPr/>
          <a:lstStyle/>
          <a:p>
            <a:fld id="{C5B1FA54-0328-4391-811B-7BB3C3BBAAC2}" type="slidenum">
              <a:rPr lang="en-US" smtClean="0"/>
              <a:t>2</a:t>
            </a:fld>
            <a:endParaRPr lang="en-US" dirty="0"/>
          </a:p>
        </p:txBody>
      </p:sp>
    </p:spTree>
    <p:extLst>
      <p:ext uri="{BB962C8B-B14F-4D97-AF65-F5344CB8AC3E}">
        <p14:creationId xmlns:p14="http://schemas.microsoft.com/office/powerpoint/2010/main" val="343792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5</a:t>
            </a:fld>
            <a:endParaRPr lang="en-US" dirty="0"/>
          </a:p>
        </p:txBody>
      </p:sp>
    </p:spTree>
    <p:extLst>
      <p:ext uri="{BB962C8B-B14F-4D97-AF65-F5344CB8AC3E}">
        <p14:creationId xmlns:p14="http://schemas.microsoft.com/office/powerpoint/2010/main" val="191632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6</a:t>
            </a:fld>
            <a:endParaRPr lang="en-US" dirty="0"/>
          </a:p>
        </p:txBody>
      </p:sp>
    </p:spTree>
    <p:extLst>
      <p:ext uri="{BB962C8B-B14F-4D97-AF65-F5344CB8AC3E}">
        <p14:creationId xmlns:p14="http://schemas.microsoft.com/office/powerpoint/2010/main" val="121329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10</a:t>
            </a:fld>
            <a:endParaRPr lang="en-US" dirty="0"/>
          </a:p>
        </p:txBody>
      </p:sp>
    </p:spTree>
    <p:extLst>
      <p:ext uri="{BB962C8B-B14F-4D97-AF65-F5344CB8AC3E}">
        <p14:creationId xmlns:p14="http://schemas.microsoft.com/office/powerpoint/2010/main" val="230946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11</a:t>
            </a:fld>
            <a:endParaRPr lang="en-US" dirty="0"/>
          </a:p>
        </p:txBody>
      </p:sp>
    </p:spTree>
    <p:extLst>
      <p:ext uri="{BB962C8B-B14F-4D97-AF65-F5344CB8AC3E}">
        <p14:creationId xmlns:p14="http://schemas.microsoft.com/office/powerpoint/2010/main" val="139528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12</a:t>
            </a:fld>
            <a:endParaRPr lang="en-US" dirty="0"/>
          </a:p>
        </p:txBody>
      </p:sp>
    </p:spTree>
    <p:extLst>
      <p:ext uri="{BB962C8B-B14F-4D97-AF65-F5344CB8AC3E}">
        <p14:creationId xmlns:p14="http://schemas.microsoft.com/office/powerpoint/2010/main" val="256009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slide headings and so forth</a:t>
            </a:r>
          </a:p>
        </p:txBody>
      </p:sp>
      <p:sp>
        <p:nvSpPr>
          <p:cNvPr id="4" name="Slide Number Placeholder 3"/>
          <p:cNvSpPr>
            <a:spLocks noGrp="1"/>
          </p:cNvSpPr>
          <p:nvPr>
            <p:ph type="sldNum" sz="quarter" idx="5"/>
          </p:nvPr>
        </p:nvSpPr>
        <p:spPr/>
        <p:txBody>
          <a:bodyPr/>
          <a:lstStyle/>
          <a:p>
            <a:fld id="{C5B1FA54-0328-4391-811B-7BB3C3BBAAC2}" type="slidenum">
              <a:rPr lang="en-US" smtClean="0"/>
              <a:t>13</a:t>
            </a:fld>
            <a:endParaRPr lang="en-US" dirty="0"/>
          </a:p>
        </p:txBody>
      </p:sp>
    </p:spTree>
    <p:extLst>
      <p:ext uri="{BB962C8B-B14F-4D97-AF65-F5344CB8AC3E}">
        <p14:creationId xmlns:p14="http://schemas.microsoft.com/office/powerpoint/2010/main" val="330191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eather.msfc.nasa.gov/tempo/"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1153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398222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397069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114193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96264"/>
            <a:ext cx="831538" cy="7906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695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785ACC3E-4389-994B-AF2B-5C1967AFF7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7768" y="265245"/>
            <a:ext cx="1657217" cy="640080"/>
          </a:xfrm>
          <a:prstGeom prst="rect">
            <a:avLst/>
          </a:prstGeom>
        </p:spPr>
      </p:pic>
    </p:spTree>
    <p:extLst>
      <p:ext uri="{BB962C8B-B14F-4D97-AF65-F5344CB8AC3E}">
        <p14:creationId xmlns:p14="http://schemas.microsoft.com/office/powerpoint/2010/main" val="418040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1775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1" name="Picture 10" descr="MAIA_title.png">
            <a:extLst>
              <a:ext uri="{FF2B5EF4-FFF2-40B4-BE49-F238E27FC236}">
                <a16:creationId xmlns:a16="http://schemas.microsoft.com/office/drawing/2014/main" id="{18A685A9-72A7-448E-830B-D7850CE4C815}"/>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18" t="34209" r="68259" b="33252"/>
          <a:stretch/>
        </p:blipFill>
        <p:spPr>
          <a:xfrm>
            <a:off x="2422249" y="2416112"/>
            <a:ext cx="1912859" cy="2045196"/>
          </a:xfrm>
          <a:prstGeom prst="rect">
            <a:avLst/>
          </a:prstGeom>
          <a:effectLst>
            <a:softEdge rad="317500"/>
          </a:effectLst>
        </p:spPr>
      </p:pic>
      <p:pic>
        <p:nvPicPr>
          <p:cNvPr id="12" name="Picture 20" descr="Tempo logo">
            <a:extLst>
              <a:ext uri="{FF2B5EF4-FFF2-40B4-BE49-F238E27FC236}">
                <a16:creationId xmlns:a16="http://schemas.microsoft.com/office/drawing/2014/main" id="{753EC733-9338-4F16-8E07-E2E6AA1ED8A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28701" y="775483"/>
            <a:ext cx="1138349" cy="10823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4BE8A5D-C717-43D3-B148-33337955EE0F}"/>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59879" y="879054"/>
            <a:ext cx="2367453" cy="914400"/>
          </a:xfrm>
          <a:prstGeom prst="rect">
            <a:avLst/>
          </a:prstGeom>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21198" t="4979" r="21277" b="6861"/>
          <a:stretch/>
        </p:blipFill>
        <p:spPr bwMode="auto">
          <a:xfrm>
            <a:off x="6211586" y="39458"/>
            <a:ext cx="1628590" cy="12479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7738460" y="67597"/>
            <a:ext cx="4404556"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Measuring gaseous &amp; particulate air pollution at unprecedented resolution</a:t>
            </a: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904450"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8206765" y="4135510"/>
            <a:ext cx="3606292" cy="601300"/>
          </a:xfrm>
        </p:spPr>
        <p:txBody>
          <a:bodyPr anchor="ctr">
            <a:normAutofit/>
          </a:bodyPr>
          <a:lstStyle>
            <a:lvl1pPr marL="0" indent="0" algn="ctr">
              <a:buNone/>
              <a:defRPr sz="2400"/>
            </a:lvl1pPr>
          </a:lstStyle>
          <a:p>
            <a:pPr lvl="0"/>
            <a:r>
              <a:rPr lang="en-US" dirty="0"/>
              <a:t>Authors</a:t>
            </a:r>
          </a:p>
        </p:txBody>
      </p:sp>
    </p:spTree>
    <p:extLst>
      <p:ext uri="{BB962C8B-B14F-4D97-AF65-F5344CB8AC3E}">
        <p14:creationId xmlns:p14="http://schemas.microsoft.com/office/powerpoint/2010/main" val="286656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20982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90116" y="6356351"/>
            <a:ext cx="1020846" cy="365125"/>
          </a:xfrm>
        </p:spPr>
        <p:txBody>
          <a:bodyPr/>
          <a:lstStyle/>
          <a:p>
            <a:fld id="{FCD7B5C8-4AEE-48C2-9019-AD3503AF3CA8}" type="datetimeFigureOut">
              <a:rPr lang="en-US" smtClean="0"/>
              <a:t>8/4/2022</a:t>
            </a:fld>
            <a:endParaRPr lang="en-US" dirty="0"/>
          </a:p>
        </p:txBody>
      </p:sp>
      <p:sp>
        <p:nvSpPr>
          <p:cNvPr id="5" name="Slide Number Placeholder 4"/>
          <p:cNvSpPr>
            <a:spLocks noGrp="1"/>
          </p:cNvSpPr>
          <p:nvPr>
            <p:ph type="sldNum" sz="quarter" idx="12"/>
          </p:nvPr>
        </p:nvSpPr>
        <p:spPr>
          <a:xfrm>
            <a:off x="11051145" y="6365294"/>
            <a:ext cx="1015314" cy="365125"/>
          </a:xfrm>
        </p:spPr>
        <p:txBody>
          <a:bodyPr/>
          <a:lstStyle/>
          <a:p>
            <a:fld id="{BBC93AA5-82BE-468E-90B3-DD1DC18545AD}" type="slidenum">
              <a:rPr lang="en-US" smtClean="0"/>
              <a:t>‹#›</a:t>
            </a:fld>
            <a:endParaRPr lang="en-US" dirty="0"/>
          </a:p>
        </p:txBody>
      </p:sp>
      <p:sp>
        <p:nvSpPr>
          <p:cNvPr id="10" name="Rectangle 9"/>
          <p:cNvSpPr/>
          <p:nvPr userDrawn="1"/>
        </p:nvSpPr>
        <p:spPr>
          <a:xfrm>
            <a:off x="3715942" y="6346552"/>
            <a:ext cx="4040273" cy="384721"/>
          </a:xfrm>
          <a:prstGeom prst="rect">
            <a:avLst/>
          </a:prstGeom>
        </p:spPr>
        <p:txBody>
          <a:bodyPr wrap="none">
            <a:spAutoFit/>
          </a:bodyPr>
          <a:lstStyle/>
          <a:p>
            <a:r>
              <a:rPr lang="en-US" sz="1900" dirty="0">
                <a:hlinkClick r:id="rId2"/>
              </a:rPr>
              <a:t>https://weather.msfc.nasa.gov/tempo/</a:t>
            </a:r>
            <a:endParaRPr lang="en-US" sz="19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4928" y="6243442"/>
            <a:ext cx="661014" cy="54864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6215" y="6378892"/>
            <a:ext cx="1497543" cy="320040"/>
          </a:xfrm>
          <a:prstGeom prst="rect">
            <a:avLst/>
          </a:prstGeom>
        </p:spPr>
      </p:pic>
      <p:pic>
        <p:nvPicPr>
          <p:cNvPr id="13" name="Picture 1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21061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B5C8-4AEE-48C2-9019-AD3503AF3CA8}" type="datetimeFigureOut">
              <a:rPr lang="en-US" smtClean="0"/>
              <a:t>8/4/2022</a:t>
            </a:fld>
            <a:endParaRPr lang="en-US" dirty="0"/>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562422" y="6045185"/>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78038" y="6249880"/>
            <a:ext cx="1641413" cy="350786"/>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95598" y="6075916"/>
            <a:ext cx="841823" cy="698713"/>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spTree>
    <p:extLst>
      <p:ext uri="{BB962C8B-B14F-4D97-AF65-F5344CB8AC3E}">
        <p14:creationId xmlns:p14="http://schemas.microsoft.com/office/powerpoint/2010/main" val="136847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D7B5C8-4AEE-48C2-9019-AD3503AF3CA8}" type="datetimeFigureOut">
              <a:rPr lang="en-US" smtClean="0"/>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dirty="0"/>
          </a:p>
        </p:txBody>
      </p:sp>
    </p:spTree>
    <p:extLst>
      <p:ext uri="{BB962C8B-B14F-4D97-AF65-F5344CB8AC3E}">
        <p14:creationId xmlns:p14="http://schemas.microsoft.com/office/powerpoint/2010/main" val="235398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8/4/2022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dirty="0"/>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 id="2147483663" r:id="rId13"/>
    <p:sldLayoutId id="2147483665" r:id="rId14"/>
    <p:sldLayoutId id="214748366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tiff"/><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53E4C2-E408-4B24-B915-BAEB638BEEF4}"/>
              </a:ext>
            </a:extLst>
          </p:cNvPr>
          <p:cNvSpPr>
            <a:spLocks noGrp="1"/>
          </p:cNvSpPr>
          <p:nvPr>
            <p:ph type="body" sz="quarter" idx="13"/>
          </p:nvPr>
        </p:nvSpPr>
        <p:spPr>
          <a:xfrm>
            <a:off x="8807115" y="2435192"/>
            <a:ext cx="2653327" cy="568196"/>
          </a:xfrm>
        </p:spPr>
        <p:txBody>
          <a:bodyPr/>
          <a:lstStyle/>
          <a:p>
            <a:r>
              <a:rPr lang="en-US" dirty="0"/>
              <a:t>Ute Mountain Ute Tribe</a:t>
            </a:r>
          </a:p>
          <a:p>
            <a:endParaRPr lang="en-US" dirty="0"/>
          </a:p>
        </p:txBody>
      </p:sp>
      <p:sp>
        <p:nvSpPr>
          <p:cNvPr id="4" name="Text Placeholder 1">
            <a:extLst>
              <a:ext uri="{FF2B5EF4-FFF2-40B4-BE49-F238E27FC236}">
                <a16:creationId xmlns:a16="http://schemas.microsoft.com/office/drawing/2014/main" id="{F10E9069-7C61-4F0B-9A17-07667E09EE0F}"/>
              </a:ext>
            </a:extLst>
          </p:cNvPr>
          <p:cNvSpPr txBox="1">
            <a:spLocks/>
          </p:cNvSpPr>
          <p:nvPr/>
        </p:nvSpPr>
        <p:spPr>
          <a:xfrm>
            <a:off x="7960770" y="5440549"/>
            <a:ext cx="4098282" cy="9120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MAIA-TEMPO Environmental Justice Workshop</a:t>
            </a:r>
          </a:p>
          <a:p>
            <a:r>
              <a:rPr lang="en-US" sz="2400" dirty="0"/>
              <a:t>August 5, 2022</a:t>
            </a:r>
          </a:p>
        </p:txBody>
      </p:sp>
      <p:sp>
        <p:nvSpPr>
          <p:cNvPr id="6" name="Text Placeholder 5"/>
          <p:cNvSpPr>
            <a:spLocks noGrp="1"/>
          </p:cNvSpPr>
          <p:nvPr>
            <p:ph type="body" sz="quarter" idx="14"/>
          </p:nvPr>
        </p:nvSpPr>
        <p:spPr>
          <a:xfrm>
            <a:off x="8807115" y="3205214"/>
            <a:ext cx="2653327" cy="1878106"/>
          </a:xfrm>
        </p:spPr>
        <p:txBody>
          <a:bodyPr>
            <a:normAutofit fontScale="92500" lnSpcReduction="10000"/>
          </a:bodyPr>
          <a:lstStyle/>
          <a:p>
            <a:r>
              <a:rPr lang="en-US" sz="2400" dirty="0"/>
              <a:t>Janice Archuleta: </a:t>
            </a:r>
          </a:p>
          <a:p>
            <a:r>
              <a:rPr lang="en-US" sz="2400" dirty="0"/>
              <a:t>Air Quality Program Manager</a:t>
            </a:r>
          </a:p>
          <a:p>
            <a:r>
              <a:rPr lang="en-US" sz="2400" dirty="0"/>
              <a:t>Arlyssia Sells: </a:t>
            </a:r>
          </a:p>
          <a:p>
            <a:r>
              <a:rPr lang="en-US" sz="2400" dirty="0"/>
              <a:t>Air Quality Technician</a:t>
            </a:r>
          </a:p>
          <a:p>
            <a:endParaRPr lang="en-US" dirty="0"/>
          </a:p>
        </p:txBody>
      </p:sp>
      <p:pic>
        <p:nvPicPr>
          <p:cNvPr id="5" name="Picture 4">
            <a:extLst>
              <a:ext uri="{FF2B5EF4-FFF2-40B4-BE49-F238E27FC236}">
                <a16:creationId xmlns:a16="http://schemas.microsoft.com/office/drawing/2014/main" id="{031B0E44-2F1A-099E-805F-A11ECAFBE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4247" y="1922158"/>
            <a:ext cx="2099063" cy="2241931"/>
          </a:xfrm>
          <a:prstGeom prst="ellipse">
            <a:avLst/>
          </a:prstGeom>
          <a:ln>
            <a:noFill/>
          </a:ln>
          <a:effectLst>
            <a:softEdge rad="112500"/>
          </a:effectLst>
        </p:spPr>
      </p:pic>
    </p:spTree>
    <p:extLst>
      <p:ext uri="{BB962C8B-B14F-4D97-AF65-F5344CB8AC3E}">
        <p14:creationId xmlns:p14="http://schemas.microsoft.com/office/powerpoint/2010/main" val="3221687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84-6E0B-49F3-9900-305ABA4711BA}"/>
              </a:ext>
            </a:extLst>
          </p:cNvPr>
          <p:cNvSpPr>
            <a:spLocks noGrp="1"/>
          </p:cNvSpPr>
          <p:nvPr>
            <p:ph type="body" sz="quarter" idx="13"/>
          </p:nvPr>
        </p:nvSpPr>
        <p:spPr/>
        <p:txBody>
          <a:bodyPr>
            <a:normAutofit fontScale="92500" lnSpcReduction="20000"/>
          </a:bodyPr>
          <a:lstStyle/>
          <a:p>
            <a:r>
              <a:rPr lang="en-US" dirty="0"/>
              <a:t>UMUT EJ Grant Work – focused on White Mesa Community</a:t>
            </a:r>
          </a:p>
        </p:txBody>
      </p:sp>
      <p:sp>
        <p:nvSpPr>
          <p:cNvPr id="3" name="Text Placeholder 2">
            <a:extLst>
              <a:ext uri="{FF2B5EF4-FFF2-40B4-BE49-F238E27FC236}">
                <a16:creationId xmlns:a16="http://schemas.microsoft.com/office/drawing/2014/main" id="{8011A3C8-2539-4DC2-A4EB-D7E4A6DC1D4F}"/>
              </a:ext>
            </a:extLst>
          </p:cNvPr>
          <p:cNvSpPr>
            <a:spLocks noGrp="1"/>
          </p:cNvSpPr>
          <p:nvPr>
            <p:ph type="body" sz="quarter" idx="14"/>
          </p:nvPr>
        </p:nvSpPr>
        <p:spPr>
          <a:xfrm>
            <a:off x="354013" y="1268413"/>
            <a:ext cx="3182401" cy="4852301"/>
          </a:xfrm>
        </p:spPr>
        <p:txBody>
          <a:bodyPr>
            <a:noAutofit/>
          </a:bodyPr>
          <a:lstStyle/>
          <a:p>
            <a:pPr lvl="0" fontAlgn="base"/>
            <a:r>
              <a:rPr lang="en-US" dirty="0">
                <a:cs typeface="Times New Roman" panose="02020603050405020304" pitchFamily="18" charset="0"/>
              </a:rPr>
              <a:t>Members of the White Mesa Community have a history of concerns with the uranium mill and can ‘smell’ the off gases. </a:t>
            </a:r>
            <a:br>
              <a:rPr lang="en-US" dirty="0">
                <a:cs typeface="Times New Roman" panose="02020603050405020304" pitchFamily="18" charset="0"/>
              </a:rPr>
            </a:br>
            <a:br>
              <a:rPr lang="en-US" dirty="0">
                <a:cs typeface="Times New Roman" panose="02020603050405020304" pitchFamily="18" charset="0"/>
              </a:rPr>
            </a:br>
            <a:r>
              <a:rPr lang="en-US" dirty="0">
                <a:cs typeface="Times New Roman" panose="02020603050405020304" pitchFamily="18" charset="0"/>
              </a:rPr>
              <a:t>In 2012, one of the community members took this photo of the mill. </a:t>
            </a:r>
          </a:p>
          <a:p>
            <a:pPr lvl="0" fontAlgn="base"/>
            <a:r>
              <a:rPr lang="en-US" spc="-100" dirty="0"/>
              <a:t>Radioactive sources from  all over the world, e.g., Japan and Estonia are scheduled to be disposed in the Tribe’s backyard.</a:t>
            </a:r>
            <a:endParaRPr lang="en-US" dirty="0">
              <a:solidFill>
                <a:prstClr val="black"/>
              </a:solidFill>
            </a:endParaRPr>
          </a:p>
        </p:txBody>
      </p:sp>
      <p:pic>
        <p:nvPicPr>
          <p:cNvPr id="7" name="Content Placeholder 5" descr="A picture containing mountain, ground, outdoor, dirt&#10;&#10;Description automatically generated">
            <a:extLst>
              <a:ext uri="{FF2B5EF4-FFF2-40B4-BE49-F238E27FC236}">
                <a16:creationId xmlns:a16="http://schemas.microsoft.com/office/drawing/2014/main" id="{4EBFCD25-8150-48CB-AC8B-CD00257B3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480" y="3046247"/>
            <a:ext cx="6003626" cy="33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white mesa mill emission">
            <a:extLst>
              <a:ext uri="{FF2B5EF4-FFF2-40B4-BE49-F238E27FC236}">
                <a16:creationId xmlns:a16="http://schemas.microsoft.com/office/drawing/2014/main" id="{D8F4511C-8A4B-4406-9722-B3C98979E76F}"/>
              </a:ext>
            </a:extLst>
          </p:cNvPr>
          <p:cNvPicPr/>
          <p:nvPr/>
        </p:nvPicPr>
        <p:blipFill rotWithShape="1">
          <a:blip r:embed="rId4">
            <a:extLst>
              <a:ext uri="{28A0092B-C50C-407E-A947-70E740481C1C}">
                <a14:useLocalDpi xmlns:a14="http://schemas.microsoft.com/office/drawing/2010/main" val="0"/>
              </a:ext>
            </a:extLst>
          </a:blip>
          <a:srcRect t="29514" b="26779"/>
          <a:stretch/>
        </p:blipFill>
        <p:spPr bwMode="auto">
          <a:xfrm>
            <a:off x="5408023" y="1048511"/>
            <a:ext cx="6364845" cy="299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C8CFD50-58CB-8291-7C17-09AA9ABEDF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1263" y="5457525"/>
            <a:ext cx="866724" cy="890336"/>
          </a:xfrm>
          <a:prstGeom prst="ellipse">
            <a:avLst/>
          </a:prstGeom>
          <a:ln>
            <a:noFill/>
          </a:ln>
          <a:effectLst>
            <a:softEdge rad="112500"/>
          </a:effectLst>
        </p:spPr>
      </p:pic>
    </p:spTree>
    <p:extLst>
      <p:ext uri="{BB962C8B-B14F-4D97-AF65-F5344CB8AC3E}">
        <p14:creationId xmlns:p14="http://schemas.microsoft.com/office/powerpoint/2010/main" val="97614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84-6E0B-49F3-9900-305ABA4711BA}"/>
              </a:ext>
            </a:extLst>
          </p:cNvPr>
          <p:cNvSpPr>
            <a:spLocks noGrp="1"/>
          </p:cNvSpPr>
          <p:nvPr>
            <p:ph type="body" sz="quarter" idx="13"/>
          </p:nvPr>
        </p:nvSpPr>
        <p:spPr>
          <a:xfrm>
            <a:off x="136057" y="1770645"/>
            <a:ext cx="11919885" cy="761791"/>
          </a:xfrm>
        </p:spPr>
        <p:txBody>
          <a:bodyPr>
            <a:normAutofit/>
          </a:bodyPr>
          <a:lstStyle/>
          <a:p>
            <a:r>
              <a:rPr lang="en-US" b="1" dirty="0"/>
              <a:t>UMUT EJ and Air Quality work and TEMPO Datasets</a:t>
            </a:r>
          </a:p>
        </p:txBody>
      </p:sp>
      <p:graphicFrame>
        <p:nvGraphicFramePr>
          <p:cNvPr id="4" name="Table 3"/>
          <p:cNvGraphicFramePr>
            <a:graphicFrameLocks noGrp="1"/>
          </p:cNvGraphicFramePr>
          <p:nvPr>
            <p:extLst>
              <p:ext uri="{D42A27DB-BD31-4B8C-83A1-F6EECF244321}">
                <p14:modId xmlns:p14="http://schemas.microsoft.com/office/powerpoint/2010/main" val="3968939281"/>
              </p:ext>
            </p:extLst>
          </p:nvPr>
        </p:nvGraphicFramePr>
        <p:xfrm>
          <a:off x="3576619" y="2337702"/>
          <a:ext cx="8374718" cy="3819218"/>
        </p:xfrm>
        <a:graphic>
          <a:graphicData uri="http://schemas.openxmlformats.org/drawingml/2006/table">
            <a:tbl>
              <a:tblPr firstRow="1" bandRow="1">
                <a:tableStyleId>{17292A2E-F333-43FB-9621-5CBBE7FDCDCB}</a:tableStyleId>
              </a:tblPr>
              <a:tblGrid>
                <a:gridCol w="3325260">
                  <a:extLst>
                    <a:ext uri="{9D8B030D-6E8A-4147-A177-3AD203B41FA5}">
                      <a16:colId xmlns:a16="http://schemas.microsoft.com/office/drawing/2014/main" val="20000"/>
                    </a:ext>
                  </a:extLst>
                </a:gridCol>
                <a:gridCol w="5049458">
                  <a:extLst>
                    <a:ext uri="{9D8B030D-6E8A-4147-A177-3AD203B41FA5}">
                      <a16:colId xmlns:a16="http://schemas.microsoft.com/office/drawing/2014/main" val="20002"/>
                    </a:ext>
                  </a:extLst>
                </a:gridCol>
              </a:tblGrid>
              <a:tr h="670458">
                <a:tc>
                  <a:txBody>
                    <a:bodyPr/>
                    <a:lstStyle/>
                    <a:p>
                      <a:pPr algn="ctr"/>
                      <a:r>
                        <a:rPr lang="en-US" sz="2000" dirty="0"/>
                        <a:t>TEMPO datasets that UMUT potential to use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t>Sources?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61095">
                <a:tc>
                  <a:txBody>
                    <a:bodyPr/>
                    <a:lstStyle/>
                    <a:p>
                      <a:pPr algn="ctr"/>
                      <a:r>
                        <a:rPr lang="en-US" sz="2000" dirty="0"/>
                        <a:t>PM 2.5</a:t>
                      </a:r>
                    </a:p>
                  </a:txBody>
                  <a:tcPr>
                    <a:lnL w="12700" cap="flat" cmpd="sng" algn="ctr">
                      <a:solidFill>
                        <a:schemeClr val="tx1"/>
                      </a:solidFill>
                      <a:prstDash val="solid"/>
                      <a:round/>
                      <a:headEnd type="none" w="med" len="med"/>
                      <a:tailEnd type="none" w="med" len="med"/>
                    </a:lnL>
                  </a:tcPr>
                </a:tc>
                <a:tc>
                  <a:txBody>
                    <a:bodyPr/>
                    <a:lstStyle/>
                    <a:p>
                      <a:r>
                        <a:rPr lang="en-US" sz="2000" dirty="0"/>
                        <a:t>White Mesa Mill/Industry/Vehicles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1095">
                <a:tc>
                  <a:txBody>
                    <a:bodyPr/>
                    <a:lstStyle/>
                    <a:p>
                      <a:pPr algn="ctr"/>
                      <a:r>
                        <a:rPr lang="en-US" sz="2000" dirty="0"/>
                        <a:t>NOx</a:t>
                      </a:r>
                    </a:p>
                  </a:txBody>
                  <a:tcPr>
                    <a:lnL w="12700" cap="flat" cmpd="sng" algn="ctr">
                      <a:solidFill>
                        <a:schemeClr val="tx1"/>
                      </a:solidFill>
                      <a:prstDash val="solid"/>
                      <a:round/>
                      <a:headEnd type="none" w="med" len="med"/>
                      <a:tailEnd type="none" w="med" len="med"/>
                    </a:lnL>
                  </a:tcPr>
                </a:tc>
                <a:tc>
                  <a:txBody>
                    <a:bodyPr/>
                    <a:lstStyle/>
                    <a:p>
                      <a:r>
                        <a:rPr lang="en-US" sz="2000" dirty="0"/>
                        <a:t>White Mesa Mill/Industry/Vehicles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8955">
                <a:tc>
                  <a:txBody>
                    <a:bodyPr/>
                    <a:lstStyle/>
                    <a:p>
                      <a:pPr algn="ctr"/>
                      <a:r>
                        <a:rPr lang="en-US" sz="2000" dirty="0"/>
                        <a:t>Ozone</a:t>
                      </a:r>
                    </a:p>
                  </a:txBody>
                  <a:tcPr>
                    <a:lnL w="12700" cap="flat" cmpd="sng" algn="ctr">
                      <a:solidFill>
                        <a:schemeClr val="tx1"/>
                      </a:solidFill>
                      <a:prstDash val="solid"/>
                      <a:round/>
                      <a:headEnd type="none" w="med" len="med"/>
                      <a:tailEnd type="none" w="med" len="med"/>
                    </a:lnL>
                  </a:tcPr>
                </a:tc>
                <a:tc>
                  <a:txBody>
                    <a:bodyPr/>
                    <a:lstStyle/>
                    <a:p>
                      <a:r>
                        <a:rPr lang="en-US" sz="2000" dirty="0"/>
                        <a:t>Oil and Gas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SOx</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Oil and Gas/Industry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4812225"/>
                  </a:ext>
                </a:extLst>
              </a:tr>
              <a:tr h="4813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Formaldehyde</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Oil and Gas/Industrial VOCs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85399410"/>
                  </a:ext>
                </a:extLst>
              </a:tr>
              <a:tr h="461095">
                <a:tc>
                  <a:txBody>
                    <a:bodyPr/>
                    <a:lstStyle/>
                    <a:p>
                      <a:pPr algn="ctr"/>
                      <a:r>
                        <a:rPr lang="en-US" sz="2000" dirty="0"/>
                        <a:t>Glyoxal</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Oil and Gas/Industrial VOCs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1095">
                <a:tc>
                  <a:txBody>
                    <a:bodyPr/>
                    <a:lstStyle/>
                    <a:p>
                      <a:pPr algn="ctr"/>
                      <a:r>
                        <a:rPr lang="en-US" sz="2000" dirty="0"/>
                        <a:t>Fire/hotspot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Wildfires- overall safety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9571294"/>
                  </a:ext>
                </a:extLst>
              </a:tr>
            </a:tbl>
          </a:graphicData>
        </a:graphic>
      </p:graphicFrame>
      <p:pic>
        <p:nvPicPr>
          <p:cNvPr id="5" name="Picture 4">
            <a:extLst>
              <a:ext uri="{FF2B5EF4-FFF2-40B4-BE49-F238E27FC236}">
                <a16:creationId xmlns:a16="http://schemas.microsoft.com/office/drawing/2014/main" id="{1337B7B1-7662-AD2A-B730-9F7C56E60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097" y="990383"/>
            <a:ext cx="961579" cy="987775"/>
          </a:xfrm>
          <a:prstGeom prst="ellipse">
            <a:avLst/>
          </a:prstGeom>
          <a:ln>
            <a:noFill/>
          </a:ln>
          <a:effectLst>
            <a:softEdge rad="112500"/>
          </a:effectLst>
        </p:spPr>
      </p:pic>
      <p:sp>
        <p:nvSpPr>
          <p:cNvPr id="7" name="Text Placeholder 6">
            <a:extLst>
              <a:ext uri="{FF2B5EF4-FFF2-40B4-BE49-F238E27FC236}">
                <a16:creationId xmlns:a16="http://schemas.microsoft.com/office/drawing/2014/main" id="{43C37518-A84F-3F03-B66E-34D9142673F7}"/>
              </a:ext>
            </a:extLst>
          </p:cNvPr>
          <p:cNvSpPr>
            <a:spLocks noGrp="1"/>
          </p:cNvSpPr>
          <p:nvPr>
            <p:ph type="body" sz="quarter" idx="14"/>
          </p:nvPr>
        </p:nvSpPr>
        <p:spPr>
          <a:xfrm>
            <a:off x="384597" y="2693643"/>
            <a:ext cx="2976759" cy="3489624"/>
          </a:xfrm>
        </p:spPr>
        <p:txBody>
          <a:bodyPr>
            <a:normAutofit lnSpcReduction="10000"/>
          </a:bodyPr>
          <a:lstStyle/>
          <a:p>
            <a:r>
              <a:rPr lang="en-US" dirty="0"/>
              <a:t>Aside from Radioactivity Concerns from White Mesa Mill, is the White Mesa Community Influenced by other pollutants?</a:t>
            </a:r>
          </a:p>
          <a:p>
            <a:r>
              <a:rPr lang="en-US" dirty="0"/>
              <a:t>TEMPO datasets could assist:</a:t>
            </a:r>
          </a:p>
        </p:txBody>
      </p:sp>
      <p:pic>
        <p:nvPicPr>
          <p:cNvPr id="12" name="Picture 11">
            <a:extLst>
              <a:ext uri="{FF2B5EF4-FFF2-40B4-BE49-F238E27FC236}">
                <a16:creationId xmlns:a16="http://schemas.microsoft.com/office/drawing/2014/main" id="{C7BE1919-49C6-F380-94A8-F34898BE68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9" b="41791"/>
          <a:stretch/>
        </p:blipFill>
        <p:spPr>
          <a:xfrm>
            <a:off x="2360715" y="0"/>
            <a:ext cx="7010069" cy="1802519"/>
          </a:xfrm>
          <a:prstGeom prst="rect">
            <a:avLst/>
          </a:prstGeom>
        </p:spPr>
      </p:pic>
    </p:spTree>
    <p:extLst>
      <p:ext uri="{BB962C8B-B14F-4D97-AF65-F5344CB8AC3E}">
        <p14:creationId xmlns:p14="http://schemas.microsoft.com/office/powerpoint/2010/main" val="413214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rned animal standing in a field&#10;&#10;Description automatically generated with low confidence">
            <a:extLst>
              <a:ext uri="{FF2B5EF4-FFF2-40B4-BE49-F238E27FC236}">
                <a16:creationId xmlns:a16="http://schemas.microsoft.com/office/drawing/2014/main" id="{5EC159D8-462B-6CB8-3F45-3B8E502797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60" r="29614" b="12702"/>
          <a:stretch/>
        </p:blipFill>
        <p:spPr>
          <a:xfrm>
            <a:off x="8368024" y="926591"/>
            <a:ext cx="3469963" cy="5606018"/>
          </a:xfrm>
          <a:prstGeom prst="rect">
            <a:avLst/>
          </a:prstGeom>
        </p:spPr>
      </p:pic>
      <p:sp>
        <p:nvSpPr>
          <p:cNvPr id="2" name="Text Placeholder 1">
            <a:extLst>
              <a:ext uri="{FF2B5EF4-FFF2-40B4-BE49-F238E27FC236}">
                <a16:creationId xmlns:a16="http://schemas.microsoft.com/office/drawing/2014/main" id="{5025DE84-6E0B-49F3-9900-305ABA4711BA}"/>
              </a:ext>
            </a:extLst>
          </p:cNvPr>
          <p:cNvSpPr>
            <a:spLocks noGrp="1"/>
          </p:cNvSpPr>
          <p:nvPr>
            <p:ph type="body" sz="quarter" idx="13"/>
          </p:nvPr>
        </p:nvSpPr>
        <p:spPr/>
        <p:txBody>
          <a:bodyPr/>
          <a:lstStyle/>
          <a:p>
            <a:r>
              <a:rPr lang="en-US" dirty="0"/>
              <a:t>UMUT Air Quality Program- The data and tools we use</a:t>
            </a:r>
          </a:p>
        </p:txBody>
      </p:sp>
      <p:sp>
        <p:nvSpPr>
          <p:cNvPr id="3" name="Text Placeholder 2">
            <a:extLst>
              <a:ext uri="{FF2B5EF4-FFF2-40B4-BE49-F238E27FC236}">
                <a16:creationId xmlns:a16="http://schemas.microsoft.com/office/drawing/2014/main" id="{8011A3C8-2539-4DC2-A4EB-D7E4A6DC1D4F}"/>
              </a:ext>
            </a:extLst>
          </p:cNvPr>
          <p:cNvSpPr>
            <a:spLocks noGrp="1"/>
          </p:cNvSpPr>
          <p:nvPr>
            <p:ph type="body" sz="quarter" idx="14"/>
          </p:nvPr>
        </p:nvSpPr>
        <p:spPr>
          <a:xfrm>
            <a:off x="354014" y="1268413"/>
            <a:ext cx="7683082" cy="5236890"/>
          </a:xfrm>
        </p:spPr>
        <p:txBody>
          <a:bodyPr>
            <a:normAutofit fontScale="77500" lnSpcReduction="20000"/>
          </a:bodyPr>
          <a:lstStyle/>
          <a:p>
            <a:pPr lvl="0" fontAlgn="base"/>
            <a:r>
              <a:rPr lang="en-US" sz="2800" b="1" dirty="0">
                <a:solidFill>
                  <a:prstClr val="black"/>
                </a:solidFill>
              </a:rPr>
              <a:t>Data and Tools:</a:t>
            </a:r>
          </a:p>
          <a:p>
            <a:pPr marL="457200" lvl="0" indent="-457200" fontAlgn="base">
              <a:buFont typeface="Arial" panose="020B0604020202020204" pitchFamily="34" charset="0"/>
              <a:buChar char="•"/>
            </a:pPr>
            <a:r>
              <a:rPr lang="en-US" sz="2800" dirty="0">
                <a:solidFill>
                  <a:prstClr val="black"/>
                </a:solidFill>
              </a:rPr>
              <a:t>Monitor data (pollutants and meteorology)</a:t>
            </a:r>
          </a:p>
          <a:p>
            <a:pPr marL="457200" lvl="0" indent="-457200" fontAlgn="base">
              <a:buFont typeface="Arial" panose="020B0604020202020204" pitchFamily="34" charset="0"/>
              <a:buChar char="•"/>
            </a:pPr>
            <a:r>
              <a:rPr lang="en-US" sz="2800" dirty="0">
                <a:solidFill>
                  <a:prstClr val="black"/>
                </a:solidFill>
              </a:rPr>
              <a:t>QREST – Tribal Air Database</a:t>
            </a:r>
          </a:p>
          <a:p>
            <a:pPr marL="457200" lvl="0" indent="-457200" fontAlgn="base">
              <a:buFont typeface="Arial" panose="020B0604020202020204" pitchFamily="34" charset="0"/>
              <a:buChar char="•"/>
            </a:pPr>
            <a:r>
              <a:rPr lang="en-US" sz="2800" dirty="0">
                <a:solidFill>
                  <a:prstClr val="black"/>
                </a:solidFill>
              </a:rPr>
              <a:t>Use of neighboring data (Southern Ute Indian Tribe/Mesa Verde National Park; review data from WM Uranium Mill)</a:t>
            </a:r>
          </a:p>
          <a:p>
            <a:pPr marL="457200" lvl="0" indent="-457200" fontAlgn="base">
              <a:buFont typeface="Arial" panose="020B0604020202020204" pitchFamily="34" charset="0"/>
              <a:buChar char="•"/>
            </a:pPr>
            <a:r>
              <a:rPr lang="en-US" sz="2800" dirty="0">
                <a:solidFill>
                  <a:prstClr val="black"/>
                </a:solidFill>
              </a:rPr>
              <a:t>GIS</a:t>
            </a:r>
          </a:p>
          <a:p>
            <a:pPr marL="457200" lvl="0" indent="-457200" fontAlgn="base">
              <a:buFont typeface="Arial" panose="020B0604020202020204" pitchFamily="34" charset="0"/>
              <a:buChar char="•"/>
            </a:pPr>
            <a:r>
              <a:rPr lang="en-US" sz="2800" dirty="0">
                <a:solidFill>
                  <a:prstClr val="black"/>
                </a:solidFill>
              </a:rPr>
              <a:t>TEISS – Tribal Emissions Inventory Program</a:t>
            </a:r>
          </a:p>
          <a:p>
            <a:pPr marL="457200" lvl="0" indent="-457200" fontAlgn="base">
              <a:buFont typeface="Arial" panose="020B0604020202020204" pitchFamily="34" charset="0"/>
              <a:buChar char="•"/>
            </a:pPr>
            <a:r>
              <a:rPr lang="en-US" sz="2800" dirty="0">
                <a:solidFill>
                  <a:prstClr val="black"/>
                </a:solidFill>
              </a:rPr>
              <a:t>Institute of Tribal Environmental Professionals and Tribal Air Monitoring Support - provide data/resources upon request</a:t>
            </a:r>
          </a:p>
          <a:p>
            <a:pPr marL="457200" lvl="0" indent="-457200" fontAlgn="base">
              <a:buFont typeface="Arial" panose="020B0604020202020204" pitchFamily="34" charset="0"/>
              <a:buChar char="•"/>
            </a:pPr>
            <a:r>
              <a:rPr lang="en-US" sz="2800" dirty="0">
                <a:solidFill>
                  <a:prstClr val="black"/>
                </a:solidFill>
              </a:rPr>
              <a:t>EPA codes/data – EPA Air Quality Systems (pipe delimited format) data can be converted inside or outside database</a:t>
            </a:r>
          </a:p>
          <a:p>
            <a:pPr marL="457200" lvl="0" indent="-457200" fontAlgn="base">
              <a:buFont typeface="Arial" panose="020B0604020202020204" pitchFamily="34" charset="0"/>
              <a:buChar char="•"/>
            </a:pPr>
            <a:r>
              <a:rPr lang="en-US" sz="2800" dirty="0">
                <a:solidFill>
                  <a:prstClr val="black"/>
                </a:solidFill>
              </a:rPr>
              <a:t>AirNow – EPA, Fire and Smoke map</a:t>
            </a:r>
          </a:p>
          <a:p>
            <a:pPr marL="457200" lvl="0" indent="-457200" fontAlgn="base">
              <a:buFont typeface="Arial" panose="020B0604020202020204" pitchFamily="34" charset="0"/>
              <a:buChar char="•"/>
            </a:pPr>
            <a:r>
              <a:rPr lang="en-US" sz="2800" dirty="0">
                <a:solidFill>
                  <a:prstClr val="black"/>
                </a:solidFill>
              </a:rPr>
              <a:t>EPA databases – spreadsheet compatible</a:t>
            </a:r>
          </a:p>
          <a:p>
            <a:pPr marL="457200" lvl="0" indent="-457200" fontAlgn="base">
              <a:buFont typeface="Arial" panose="020B0604020202020204" pitchFamily="34" charset="0"/>
              <a:buChar char="•"/>
            </a:pPr>
            <a:r>
              <a:rPr lang="en-US" sz="2800" dirty="0">
                <a:solidFill>
                  <a:prstClr val="black"/>
                </a:solidFill>
              </a:rPr>
              <a:t>National Forest Service Map – Active Fire Mapping Program (make observations) (fsapps.nwcg.gov) </a:t>
            </a:r>
          </a:p>
          <a:p>
            <a:pPr marL="228600" lvl="0" indent="-228600" fontAlgn="base">
              <a:buFont typeface="Arial" panose="020B0604020202020204" pitchFamily="34" charset="0"/>
              <a:buChar char="•"/>
            </a:pPr>
            <a:endParaRPr lang="en-US" sz="2800" dirty="0">
              <a:solidFill>
                <a:prstClr val="black"/>
              </a:solidFill>
            </a:endParaRPr>
          </a:p>
          <a:p>
            <a:pPr marL="228600" lvl="0" indent="-228600" fontAlgn="base">
              <a:buFont typeface="Arial" panose="020B0604020202020204" pitchFamily="34" charset="0"/>
              <a:buChar char="•"/>
            </a:pPr>
            <a:endParaRPr lang="en-US" sz="2800" dirty="0">
              <a:solidFill>
                <a:prstClr val="black"/>
              </a:solidFill>
            </a:endParaRPr>
          </a:p>
          <a:p>
            <a:pPr lvl="0" fontAlgn="base"/>
            <a:endParaRPr lang="en-US" sz="2800" dirty="0">
              <a:solidFill>
                <a:prstClr val="black"/>
              </a:solidFill>
            </a:endParaRPr>
          </a:p>
        </p:txBody>
      </p:sp>
      <p:pic>
        <p:nvPicPr>
          <p:cNvPr id="6" name="Picture 5">
            <a:extLst>
              <a:ext uri="{FF2B5EF4-FFF2-40B4-BE49-F238E27FC236}">
                <a16:creationId xmlns:a16="http://schemas.microsoft.com/office/drawing/2014/main" id="{35E5FB35-0B08-E5F9-68FB-93202D3C5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9906" y="5420313"/>
            <a:ext cx="1259009" cy="1293308"/>
          </a:xfrm>
          <a:prstGeom prst="ellipse">
            <a:avLst/>
          </a:prstGeom>
          <a:ln>
            <a:noFill/>
          </a:ln>
          <a:effectLst>
            <a:softEdge rad="112500"/>
          </a:effectLst>
        </p:spPr>
      </p:pic>
    </p:spTree>
    <p:extLst>
      <p:ext uri="{BB962C8B-B14F-4D97-AF65-F5344CB8AC3E}">
        <p14:creationId xmlns:p14="http://schemas.microsoft.com/office/powerpoint/2010/main" val="55496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84-6E0B-49F3-9900-305ABA4711BA}"/>
              </a:ext>
            </a:extLst>
          </p:cNvPr>
          <p:cNvSpPr>
            <a:spLocks noGrp="1"/>
          </p:cNvSpPr>
          <p:nvPr>
            <p:ph type="body" sz="quarter" idx="13"/>
          </p:nvPr>
        </p:nvSpPr>
        <p:spPr/>
        <p:txBody>
          <a:bodyPr/>
          <a:lstStyle/>
          <a:p>
            <a:r>
              <a:rPr lang="en-US" dirty="0"/>
              <a:t>UMUT –Air Quality: Using new data--the process</a:t>
            </a:r>
          </a:p>
        </p:txBody>
      </p:sp>
      <p:pic>
        <p:nvPicPr>
          <p:cNvPr id="6" name="Picture 5" descr="A picture containing text&#10;&#10;Description automatically generated">
            <a:extLst>
              <a:ext uri="{FF2B5EF4-FFF2-40B4-BE49-F238E27FC236}">
                <a16:creationId xmlns:a16="http://schemas.microsoft.com/office/drawing/2014/main" id="{EAC151CF-3FEC-DBE0-8099-C0DF1D214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11" b="31088"/>
          <a:stretch/>
        </p:blipFill>
        <p:spPr>
          <a:xfrm>
            <a:off x="7299514" y="2242685"/>
            <a:ext cx="4659683" cy="3339841"/>
          </a:xfrm>
          <a:prstGeom prst="rect">
            <a:avLst/>
          </a:prstGeom>
          <a:ln>
            <a:noFill/>
          </a:ln>
          <a:effectLst>
            <a:softEdge rad="112500"/>
          </a:effectLst>
        </p:spPr>
      </p:pic>
      <p:sp>
        <p:nvSpPr>
          <p:cNvPr id="4" name="Text Placeholder 2">
            <a:extLst>
              <a:ext uri="{FF2B5EF4-FFF2-40B4-BE49-F238E27FC236}">
                <a16:creationId xmlns:a16="http://schemas.microsoft.com/office/drawing/2014/main" id="{8011A3C8-2539-4DC2-A4EB-D7E4A6DC1D4F}"/>
              </a:ext>
            </a:extLst>
          </p:cNvPr>
          <p:cNvSpPr txBox="1">
            <a:spLocks/>
          </p:cNvSpPr>
          <p:nvPr/>
        </p:nvSpPr>
        <p:spPr>
          <a:xfrm>
            <a:off x="-93229" y="1532708"/>
            <a:ext cx="8082197" cy="491621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base"/>
            <a:r>
              <a:rPr lang="en-US" sz="2600" b="1" dirty="0">
                <a:solidFill>
                  <a:prstClr val="black"/>
                </a:solidFill>
              </a:rPr>
              <a:t>Decisions</a:t>
            </a:r>
            <a:r>
              <a:rPr lang="en-US" sz="2600" dirty="0">
                <a:solidFill>
                  <a:prstClr val="black"/>
                </a:solidFill>
              </a:rPr>
              <a:t> about datasets are usually made by the program manager with guidance from the Tribal leaders and upper management.</a:t>
            </a:r>
          </a:p>
          <a:p>
            <a:pPr marL="685800" lvl="1" indent="-228600" fontAlgn="base">
              <a:buFont typeface="Arial" panose="020B0604020202020204" pitchFamily="34" charset="0"/>
              <a:buChar char="•"/>
            </a:pPr>
            <a:r>
              <a:rPr lang="en-US" sz="2600" dirty="0">
                <a:solidFill>
                  <a:prstClr val="black"/>
                </a:solidFill>
              </a:rPr>
              <a:t>We use desk/laptop computer programs. </a:t>
            </a:r>
          </a:p>
          <a:p>
            <a:pPr marL="685800" lvl="1" indent="-228600" fontAlgn="base">
              <a:buFont typeface="Arial" panose="020B0604020202020204" pitchFamily="34" charset="0"/>
              <a:buChar char="•"/>
            </a:pPr>
            <a:r>
              <a:rPr lang="en-US" sz="2600" dirty="0">
                <a:solidFill>
                  <a:prstClr val="black"/>
                </a:solidFill>
              </a:rPr>
              <a:t>Data is in a .csv format and compatible with familiar spreadsheet programs e.g., MS Excel. </a:t>
            </a:r>
          </a:p>
          <a:p>
            <a:pPr marL="685800" lvl="1" indent="-228600" fontAlgn="base">
              <a:buFont typeface="Arial" panose="020B0604020202020204" pitchFamily="34" charset="0"/>
              <a:buChar char="•"/>
            </a:pPr>
            <a:r>
              <a:rPr lang="en-US" sz="2600" dirty="0">
                <a:solidFill>
                  <a:prstClr val="black"/>
                </a:solidFill>
              </a:rPr>
              <a:t>GIS compatible formats (shapefiles).</a:t>
            </a:r>
          </a:p>
          <a:p>
            <a:pPr marL="685800" lvl="1" indent="-228600" fontAlgn="base">
              <a:buFont typeface="Arial" panose="020B0604020202020204" pitchFamily="34" charset="0"/>
              <a:buChar char="•"/>
            </a:pPr>
            <a:r>
              <a:rPr lang="en-US" sz="2600" dirty="0">
                <a:solidFill>
                  <a:prstClr val="black"/>
                </a:solidFill>
              </a:rPr>
              <a:t>We may need training on what and how to integrate the data. (We have support for technical aspects through Institute of Tribal Environmental Professionals and Tribal Air Monitoring Support with some forms of data.)</a:t>
            </a:r>
          </a:p>
          <a:p>
            <a:pPr marL="685800" lvl="1" indent="-228600" fontAlgn="base">
              <a:buFont typeface="Arial" panose="020B0604020202020204" pitchFamily="34" charset="0"/>
              <a:buChar char="•"/>
            </a:pPr>
            <a:r>
              <a:rPr lang="en-US" sz="2600" dirty="0">
                <a:solidFill>
                  <a:prstClr val="black"/>
                </a:solidFill>
              </a:rPr>
              <a:t>For processing we have experience using R-Code and OpenRefine (open source).</a:t>
            </a:r>
          </a:p>
          <a:p>
            <a:pPr marL="685800" lvl="1" indent="-228600" fontAlgn="base">
              <a:buFont typeface="Arial" panose="020B0604020202020204" pitchFamily="34" charset="0"/>
              <a:buChar char="•"/>
            </a:pPr>
            <a:endParaRPr lang="en-US" dirty="0">
              <a:solidFill>
                <a:prstClr val="black"/>
              </a:solidFill>
            </a:endParaRPr>
          </a:p>
          <a:p>
            <a:pPr marL="685800" lvl="1" indent="-228600" fontAlgn="base">
              <a:buFont typeface="Arial" panose="020B0604020202020204" pitchFamily="34" charset="0"/>
              <a:buChar char="•"/>
            </a:pPr>
            <a:endParaRPr lang="en-US" dirty="0">
              <a:solidFill>
                <a:prstClr val="black"/>
              </a:solidFill>
            </a:endParaRPr>
          </a:p>
          <a:p>
            <a:pPr marL="685800" lvl="1" indent="-228600" fontAlgn="base">
              <a:buFont typeface="Arial" panose="020B0604020202020204" pitchFamily="34" charset="0"/>
              <a:buChar char="•"/>
            </a:pPr>
            <a:endParaRPr lang="en-US" dirty="0">
              <a:solidFill>
                <a:prstClr val="black"/>
              </a:solidFill>
            </a:endParaRPr>
          </a:p>
        </p:txBody>
      </p:sp>
      <p:pic>
        <p:nvPicPr>
          <p:cNvPr id="7" name="Picture 6">
            <a:extLst>
              <a:ext uri="{FF2B5EF4-FFF2-40B4-BE49-F238E27FC236}">
                <a16:creationId xmlns:a16="http://schemas.microsoft.com/office/drawing/2014/main" id="{630556C9-D8F7-73A0-2E5B-E10F62A1FC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9906" y="5635743"/>
            <a:ext cx="1049291" cy="1077877"/>
          </a:xfrm>
          <a:prstGeom prst="ellipse">
            <a:avLst/>
          </a:prstGeom>
          <a:ln>
            <a:noFill/>
          </a:ln>
          <a:effectLst>
            <a:softEdge rad="112500"/>
          </a:effectLst>
        </p:spPr>
      </p:pic>
    </p:spTree>
    <p:extLst>
      <p:ext uri="{BB962C8B-B14F-4D97-AF65-F5344CB8AC3E}">
        <p14:creationId xmlns:p14="http://schemas.microsoft.com/office/powerpoint/2010/main" val="197702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11A3C8-2539-4DC2-A4EB-D7E4A6DC1D4F}"/>
              </a:ext>
            </a:extLst>
          </p:cNvPr>
          <p:cNvSpPr>
            <a:spLocks noGrp="1"/>
          </p:cNvSpPr>
          <p:nvPr>
            <p:ph type="body" sz="quarter" idx="14"/>
          </p:nvPr>
        </p:nvSpPr>
        <p:spPr/>
        <p:txBody>
          <a:bodyPr/>
          <a:lstStyle/>
          <a:p>
            <a:r>
              <a:rPr lang="en-US" dirty="0"/>
              <a:t>Interest in TEMPO datasets</a:t>
            </a:r>
          </a:p>
        </p:txBody>
      </p:sp>
      <p:pic>
        <p:nvPicPr>
          <p:cNvPr id="7" name="Picture 6" descr="A picture containing sky, outdoor, road, cloudy&#10;&#10;Description automatically generated">
            <a:extLst>
              <a:ext uri="{FF2B5EF4-FFF2-40B4-BE49-F238E27FC236}">
                <a16:creationId xmlns:a16="http://schemas.microsoft.com/office/drawing/2014/main" id="{F7F725D5-A7F5-4A62-B74B-F7CE4952BC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3" t="100" r="11866" b="24472"/>
          <a:stretch/>
        </p:blipFill>
        <p:spPr>
          <a:xfrm>
            <a:off x="176269" y="1128578"/>
            <a:ext cx="7864661" cy="5316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1"/>
          <p:cNvSpPr txBox="1">
            <a:spLocks/>
          </p:cNvSpPr>
          <p:nvPr/>
        </p:nvSpPr>
        <p:spPr>
          <a:xfrm>
            <a:off x="485632" y="364479"/>
            <a:ext cx="6991418" cy="392321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Ute Mountain Ute Tribe</a:t>
            </a:r>
          </a:p>
          <a:p>
            <a:pPr marL="0" indent="0" algn="ctr">
              <a:buFont typeface="Arial" panose="020B0604020202020204" pitchFamily="34" charset="0"/>
              <a:buNone/>
            </a:pPr>
            <a:endParaRPr lang="en-US" b="1" dirty="0"/>
          </a:p>
          <a:p>
            <a:pPr marL="342900" indent="-342900">
              <a:buFont typeface="Wingdings" panose="05000000000000000000" pitchFamily="2" charset="2"/>
              <a:buChar char="v"/>
            </a:pPr>
            <a:r>
              <a:rPr lang="en-US" dirty="0"/>
              <a:t>Homeland for the Weeminuche Band – 2,200 members.</a:t>
            </a:r>
          </a:p>
          <a:p>
            <a:pPr marL="342900" indent="-342900">
              <a:buFont typeface="Wingdings" panose="05000000000000000000" pitchFamily="2" charset="2"/>
              <a:buChar char="v"/>
            </a:pPr>
            <a:r>
              <a:rPr lang="en-US" dirty="0"/>
              <a:t>Located in extreme southwestern Colorado, with portions extending in southeastern Utah and northwestern New Mexico.</a:t>
            </a:r>
          </a:p>
          <a:p>
            <a:pPr marL="342900" indent="-342900">
              <a:buFont typeface="Wingdings" panose="05000000000000000000" pitchFamily="2" charset="2"/>
              <a:buChar char="v"/>
            </a:pPr>
            <a:r>
              <a:rPr lang="en-US" dirty="0"/>
              <a:t>933 square miles in total area of trust land.</a:t>
            </a:r>
          </a:p>
          <a:p>
            <a:pPr marL="342900" indent="-342900">
              <a:buFont typeface="Wingdings" panose="05000000000000000000" pitchFamily="2" charset="2"/>
              <a:buChar char="v"/>
            </a:pPr>
            <a:r>
              <a:rPr lang="en-US" dirty="0"/>
              <a:t>43 square miles of fee land (cattle ranching). </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US" dirty="0"/>
          </a:p>
        </p:txBody>
      </p:sp>
      <p:pic>
        <p:nvPicPr>
          <p:cNvPr id="11" name="Picture 10" descr="A picture containing text, outdoor, sky, grass&#10;&#10;Description automatically generated"/>
          <p:cNvPicPr/>
          <p:nvPr/>
        </p:nvPicPr>
        <p:blipFill rotWithShape="1">
          <a:blip r:embed="rId4" cstate="print">
            <a:extLst>
              <a:ext uri="{28A0092B-C50C-407E-A947-70E740481C1C}">
                <a14:useLocalDpi xmlns:a14="http://schemas.microsoft.com/office/drawing/2010/main" val="0"/>
              </a:ext>
            </a:extLst>
          </a:blip>
          <a:srcRect t="-446" r="31230"/>
          <a:stretch/>
        </p:blipFill>
        <p:spPr>
          <a:xfrm>
            <a:off x="7477050" y="1872869"/>
            <a:ext cx="4563893" cy="4032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8265" y="6031879"/>
            <a:ext cx="773342" cy="825978"/>
          </a:xfrm>
          <a:prstGeom prst="rect">
            <a:avLst/>
          </a:prstGeom>
        </p:spPr>
      </p:pic>
    </p:spTree>
    <p:extLst>
      <p:ext uri="{BB962C8B-B14F-4D97-AF65-F5344CB8AC3E}">
        <p14:creationId xmlns:p14="http://schemas.microsoft.com/office/powerpoint/2010/main" val="2156244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Ute Mountain Ute Tribe</a:t>
            </a:r>
          </a:p>
        </p:txBody>
      </p:sp>
      <p:sp>
        <p:nvSpPr>
          <p:cNvPr id="3" name="Text Placeholder 2"/>
          <p:cNvSpPr>
            <a:spLocks noGrp="1"/>
          </p:cNvSpPr>
          <p:nvPr>
            <p:ph type="body" sz="quarter" idx="14"/>
          </p:nvPr>
        </p:nvSpPr>
        <p:spPr/>
        <p:txBody>
          <a:bodyPr/>
          <a:lstStyle/>
          <a:p>
            <a:pPr lvl="0" defTabSz="457200">
              <a:lnSpc>
                <a:spcPct val="100000"/>
              </a:lnSpc>
              <a:spcBef>
                <a:spcPts val="0"/>
              </a:spcBef>
              <a:defRPr/>
            </a:pPr>
            <a:r>
              <a:rPr lang="en-US" b="1" dirty="0">
                <a:latin typeface="Corbel" panose="020B0503020204020204"/>
              </a:rPr>
              <a:t>Map</a:t>
            </a:r>
            <a:r>
              <a:rPr lang="en-US" dirty="0">
                <a:latin typeface="Corbel" panose="020B0503020204020204"/>
              </a:rPr>
              <a:t>:</a:t>
            </a:r>
          </a:p>
          <a:p>
            <a:pPr lvl="0" defTabSz="457200">
              <a:lnSpc>
                <a:spcPct val="100000"/>
              </a:lnSpc>
              <a:spcBef>
                <a:spcPts val="0"/>
              </a:spcBef>
              <a:defRPr/>
            </a:pPr>
            <a:r>
              <a:rPr lang="en-US" dirty="0">
                <a:latin typeface="Corbel" panose="020B0503020204020204"/>
              </a:rPr>
              <a:t>Ute Mountain</a:t>
            </a:r>
          </a:p>
          <a:p>
            <a:pPr lvl="0" defTabSz="457200">
              <a:lnSpc>
                <a:spcPct val="100000"/>
              </a:lnSpc>
              <a:spcBef>
                <a:spcPts val="0"/>
              </a:spcBef>
              <a:defRPr/>
            </a:pPr>
            <a:r>
              <a:rPr lang="en-US" dirty="0">
                <a:latin typeface="Corbel" panose="020B0503020204020204"/>
              </a:rPr>
              <a:t>Ute Tribe</a:t>
            </a:r>
            <a:endParaRPr lang="en-US" dirty="0"/>
          </a:p>
        </p:txBody>
      </p:sp>
      <p:pic>
        <p:nvPicPr>
          <p:cNvPr id="6" name="Picture Placeholder 8"/>
          <p:cNvPicPr>
            <a:picLocks noChangeAspect="1"/>
          </p:cNvPicPr>
          <p:nvPr/>
        </p:nvPicPr>
        <p:blipFill>
          <a:blip r:embed="rId2" cstate="print">
            <a:extLst>
              <a:ext uri="{28A0092B-C50C-407E-A947-70E740481C1C}">
                <a14:useLocalDpi xmlns:a14="http://schemas.microsoft.com/office/drawing/2010/main" val="0"/>
              </a:ext>
            </a:extLst>
          </a:blip>
          <a:srcRect t="729" b="729"/>
          <a:stretch>
            <a:fillRect/>
          </a:stretch>
        </p:blipFill>
        <p:spPr>
          <a:xfrm>
            <a:off x="2403566" y="1191732"/>
            <a:ext cx="8624815" cy="5323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13" y="2592041"/>
            <a:ext cx="1228129" cy="1261586"/>
          </a:xfrm>
          <a:prstGeom prst="rect">
            <a:avLst/>
          </a:prstGeom>
        </p:spPr>
      </p:pic>
    </p:spTree>
    <p:extLst>
      <p:ext uri="{BB962C8B-B14F-4D97-AF65-F5344CB8AC3E}">
        <p14:creationId xmlns:p14="http://schemas.microsoft.com/office/powerpoint/2010/main" val="119846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70000" lnSpcReduction="20000"/>
          </a:bodyPr>
          <a:lstStyle/>
          <a:p>
            <a:r>
              <a:rPr lang="en-US" b="1" dirty="0"/>
              <a:t>Air Quality Program </a:t>
            </a:r>
          </a:p>
          <a:p>
            <a:r>
              <a:rPr lang="en-US" b="1" dirty="0"/>
              <a:t>Environmental Programs Department of the Ute Mountain Ute Tribe</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4217"/>
          <a:stretch/>
        </p:blipFill>
        <p:spPr>
          <a:xfrm>
            <a:off x="330411" y="2368627"/>
            <a:ext cx="7491515" cy="4258018"/>
          </a:xfrm>
          <a:prstGeom prst="rect">
            <a:avLst/>
          </a:prstGeom>
        </p:spPr>
      </p:pic>
      <p:sp>
        <p:nvSpPr>
          <p:cNvPr id="3" name="Text Placeholder 2"/>
          <p:cNvSpPr>
            <a:spLocks noGrp="1"/>
          </p:cNvSpPr>
          <p:nvPr>
            <p:ph type="body" sz="quarter" idx="14"/>
          </p:nvPr>
        </p:nvSpPr>
        <p:spPr>
          <a:xfrm>
            <a:off x="8024231" y="1905919"/>
            <a:ext cx="3948223" cy="4952081"/>
          </a:xfrm>
        </p:spPr>
        <p:txBody>
          <a:bodyPr>
            <a:normAutofit/>
          </a:bodyPr>
          <a:lstStyle/>
          <a:p>
            <a:endParaRPr lang="en-US" dirty="0"/>
          </a:p>
          <a:p>
            <a:pPr marL="342900" indent="-342900">
              <a:buFont typeface="Wingdings" panose="05000000000000000000" pitchFamily="2" charset="2"/>
              <a:buChar char="v"/>
            </a:pPr>
            <a:r>
              <a:rPr lang="en-US" b="1" dirty="0"/>
              <a:t>Air Quality Program – Funded by EPA</a:t>
            </a:r>
            <a:endParaRPr lang="en-US" dirty="0"/>
          </a:p>
          <a:p>
            <a:pPr marL="800100" lvl="1" indent="-342900">
              <a:buFont typeface="Arial" panose="020B0604020202020204" pitchFamily="34" charset="0"/>
              <a:buChar char="•"/>
            </a:pPr>
            <a:r>
              <a:rPr lang="en-US" dirty="0"/>
              <a:t>2011 – 2022 Clean Air Act Grant 103</a:t>
            </a:r>
          </a:p>
          <a:p>
            <a:pPr marL="800100" lvl="1" indent="-342900">
              <a:buFont typeface="Arial" panose="020B0604020202020204" pitchFamily="34" charset="0"/>
              <a:buChar char="•"/>
            </a:pPr>
            <a:r>
              <a:rPr lang="en-US" dirty="0"/>
              <a:t>2022 – Environmental Justice Grant</a:t>
            </a:r>
          </a:p>
          <a:p>
            <a:pPr marL="800100" lvl="1" indent="-342900">
              <a:buFont typeface="Arial" panose="020B0604020202020204" pitchFamily="34" charset="0"/>
              <a:buChar char="•"/>
            </a:pPr>
            <a:r>
              <a:rPr lang="en-US" dirty="0"/>
              <a:t>2023 – Clean Air Act Grant 105</a:t>
            </a:r>
          </a:p>
          <a:p>
            <a:pPr marL="800100" lvl="1" indent="-342900">
              <a:buFont typeface="Arial" panose="020B0604020202020204" pitchFamily="34" charset="0"/>
              <a:buChar char="•"/>
            </a:pPr>
            <a:r>
              <a:rPr lang="en-US" dirty="0"/>
              <a:t>2023 – American Rescue Plan Funding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019" y="1408627"/>
            <a:ext cx="1112570" cy="1142879"/>
          </a:xfrm>
          <a:prstGeom prst="rect">
            <a:avLst/>
          </a:prstGeom>
        </p:spPr>
      </p:pic>
      <p:sp>
        <p:nvSpPr>
          <p:cNvPr id="8" name="Text Placeholder 2"/>
          <p:cNvSpPr txBox="1">
            <a:spLocks/>
          </p:cNvSpPr>
          <p:nvPr/>
        </p:nvSpPr>
        <p:spPr>
          <a:xfrm>
            <a:off x="566058" y="1255924"/>
            <a:ext cx="10023566" cy="6499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Mission - Protect Air Quality for the Ute Mountain Ute Community and Lands</a:t>
            </a:r>
          </a:p>
          <a:p>
            <a:endParaRPr lang="en-US" dirty="0"/>
          </a:p>
        </p:txBody>
      </p:sp>
    </p:spTree>
    <p:extLst>
      <p:ext uri="{BB962C8B-B14F-4D97-AF65-F5344CB8AC3E}">
        <p14:creationId xmlns:p14="http://schemas.microsoft.com/office/powerpoint/2010/main" val="417077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p:cNvPicPr>
            <a:picLocks noChangeAspect="1"/>
          </p:cNvPicPr>
          <p:nvPr/>
        </p:nvPicPr>
        <p:blipFill>
          <a:blip r:embed="rId3" cstate="print">
            <a:extLst>
              <a:ext uri="{28A0092B-C50C-407E-A947-70E740481C1C}">
                <a14:useLocalDpi xmlns:a14="http://schemas.microsoft.com/office/drawing/2010/main" val="0"/>
              </a:ext>
            </a:extLst>
          </a:blip>
          <a:srcRect t="729" b="729"/>
          <a:stretch>
            <a:fillRect/>
          </a:stretch>
        </p:blipFill>
        <p:spPr>
          <a:xfrm>
            <a:off x="1817046" y="985485"/>
            <a:ext cx="9368089" cy="5782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ribal Cultural Resources&#10;&#10;">
            <a:extLst>
              <a:ext uri="{FF2B5EF4-FFF2-40B4-BE49-F238E27FC236}">
                <a16:creationId xmlns:a16="http://schemas.microsoft.com/office/drawing/2014/main" id="{205FA247-7E82-407E-8C29-EE2F39009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1034" y="3184548"/>
            <a:ext cx="2743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620360" y="445969"/>
            <a:ext cx="2917593" cy="1456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514937" y="2047759"/>
            <a:ext cx="1600200" cy="923330"/>
          </a:xfrm>
          <a:prstGeom prst="rect">
            <a:avLst/>
          </a:prstGeom>
          <a:noFill/>
        </p:spPr>
        <p:txBody>
          <a:bodyPr wrap="square" rtlCol="0">
            <a:spAutoFit/>
          </a:bodyPr>
          <a:lstStyle/>
          <a:p>
            <a:pPr defTabSz="457200">
              <a:defRPr/>
            </a:pPr>
            <a:r>
              <a:rPr lang="en-US" b="1" i="1" dirty="0">
                <a:solidFill>
                  <a:srgbClr val="855D5D">
                    <a:lumMod val="75000"/>
                  </a:srgbClr>
                </a:solidFill>
                <a:latin typeface="Corbel" panose="020B0503020204020204"/>
              </a:rPr>
              <a:t>White Mesa Uranium Mill and Mines</a:t>
            </a:r>
          </a:p>
        </p:txBody>
      </p:sp>
      <p:sp>
        <p:nvSpPr>
          <p:cNvPr id="10" name="Rectangle 9"/>
          <p:cNvSpPr/>
          <p:nvPr/>
        </p:nvSpPr>
        <p:spPr>
          <a:xfrm>
            <a:off x="7510072" y="4213248"/>
            <a:ext cx="3250698" cy="369332"/>
          </a:xfrm>
          <a:prstGeom prst="rect">
            <a:avLst/>
          </a:prstGeom>
        </p:spPr>
        <p:txBody>
          <a:bodyPr wrap="none">
            <a:spAutoFit/>
          </a:bodyPr>
          <a:lstStyle/>
          <a:p>
            <a:pPr defTabSz="457200">
              <a:defRPr/>
            </a:pPr>
            <a:r>
              <a:rPr lang="en-US" b="1" i="1" dirty="0">
                <a:solidFill>
                  <a:srgbClr val="855D5D">
                    <a:lumMod val="75000"/>
                  </a:srgbClr>
                </a:solidFill>
                <a:latin typeface="Corbel" panose="020B0503020204020204"/>
              </a:rPr>
              <a:t>Cultural Resources – Tribal Park</a:t>
            </a:r>
          </a:p>
        </p:txBody>
      </p:sp>
      <p:sp>
        <p:nvSpPr>
          <p:cNvPr id="7" name="TextBox 6"/>
          <p:cNvSpPr txBox="1"/>
          <p:nvPr/>
        </p:nvSpPr>
        <p:spPr>
          <a:xfrm rot="1933875">
            <a:off x="4018363" y="5829294"/>
            <a:ext cx="1501254" cy="646331"/>
          </a:xfrm>
          <a:prstGeom prst="rect">
            <a:avLst/>
          </a:prstGeom>
          <a:noFill/>
        </p:spPr>
        <p:txBody>
          <a:bodyPr wrap="square" rtlCol="0">
            <a:spAutoFit/>
          </a:bodyPr>
          <a:lstStyle/>
          <a:p>
            <a:pPr defTabSz="457200">
              <a:defRPr/>
            </a:pPr>
            <a:r>
              <a:rPr lang="en-US" b="1" i="1" dirty="0">
                <a:solidFill>
                  <a:srgbClr val="855D5D">
                    <a:lumMod val="75000"/>
                  </a:srgbClr>
                </a:solidFill>
                <a:latin typeface="Corbel" panose="020B0503020204020204"/>
              </a:rPr>
              <a:t>Oil and Gas Industry</a:t>
            </a:r>
          </a:p>
        </p:txBody>
      </p:sp>
      <p:sp>
        <p:nvSpPr>
          <p:cNvPr id="8" name="TextBox 7"/>
          <p:cNvSpPr txBox="1"/>
          <p:nvPr/>
        </p:nvSpPr>
        <p:spPr>
          <a:xfrm>
            <a:off x="5045137" y="6491907"/>
            <a:ext cx="4929870" cy="369332"/>
          </a:xfrm>
          <a:prstGeom prst="rect">
            <a:avLst/>
          </a:prstGeom>
          <a:noFill/>
        </p:spPr>
        <p:txBody>
          <a:bodyPr wrap="square" rtlCol="0">
            <a:spAutoFit/>
          </a:bodyPr>
          <a:lstStyle/>
          <a:p>
            <a:pPr defTabSz="457200">
              <a:defRPr/>
            </a:pPr>
            <a:r>
              <a:rPr lang="en-US" b="1" i="1" dirty="0">
                <a:solidFill>
                  <a:srgbClr val="584300"/>
                </a:solidFill>
                <a:latin typeface="Corbel" panose="020B0503020204020204"/>
                <a:cs typeface="Times New Roman" panose="02020603050405020304" pitchFamily="18" charset="0"/>
              </a:rPr>
              <a:t>Coal Burning Electrical Generating Power Plants</a:t>
            </a:r>
            <a:endParaRPr lang="en-US" b="1" i="1" dirty="0">
              <a:solidFill>
                <a:srgbClr val="584300"/>
              </a:solidFill>
              <a:latin typeface="Corbel" panose="020B0503020204020204"/>
            </a:endParaRPr>
          </a:p>
        </p:txBody>
      </p:sp>
      <p:pic>
        <p:nvPicPr>
          <p:cNvPr id="14" name="Picture 13" descr="A picture containing sky, outdoor, sunset, nature&#10;&#10;Description automatically generated"/>
          <p:cNvPicPr/>
          <p:nvPr/>
        </p:nvPicPr>
        <p:blipFill rotWithShape="1">
          <a:blip r:embed="rId6" cstate="print">
            <a:extLst>
              <a:ext uri="{28A0092B-C50C-407E-A947-70E740481C1C}">
                <a14:useLocalDpi xmlns:a14="http://schemas.microsoft.com/office/drawing/2010/main" val="0"/>
              </a:ext>
            </a:extLst>
          </a:blip>
          <a:srcRect l="25605" t="55584" r="35142" b="-1319"/>
          <a:stretch/>
        </p:blipFill>
        <p:spPr>
          <a:xfrm>
            <a:off x="9018562" y="5031034"/>
            <a:ext cx="2166573" cy="1500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7320" y="2405188"/>
            <a:ext cx="119926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Map: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j-lt"/>
                <a:ea typeface="+mn-ea"/>
                <a:cs typeface="+mn-cs"/>
              </a:rPr>
              <a:t>Ute Mountain Ute Tribe and major sources of pollutants/concerns</a:t>
            </a:r>
          </a:p>
        </p:txBody>
      </p:sp>
      <p:pic>
        <p:nvPicPr>
          <p:cNvPr id="13" name="Picture 12" descr="A picture containing outdoor, sky, grass, field&#10;&#10;Description automatically generated">
            <a:extLst>
              <a:ext uri="{FF2B5EF4-FFF2-40B4-BE49-F238E27FC236}">
                <a16:creationId xmlns:a16="http://schemas.microsoft.com/office/drawing/2014/main" id="{6232A199-3B04-4907-AE23-278F2E22E5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554" r="1112" b="30830"/>
          <a:stretch/>
        </p:blipFill>
        <p:spPr>
          <a:xfrm>
            <a:off x="1661235" y="4294446"/>
            <a:ext cx="3843382" cy="1171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293" y="1123552"/>
            <a:ext cx="1289654" cy="1324788"/>
          </a:xfrm>
          <a:prstGeom prst="ellipse">
            <a:avLst/>
          </a:prstGeom>
          <a:ln>
            <a:noFill/>
          </a:ln>
          <a:effectLst>
            <a:softEdge rad="112500"/>
          </a:effectLst>
        </p:spPr>
      </p:pic>
    </p:spTree>
    <p:extLst>
      <p:ext uri="{BB962C8B-B14F-4D97-AF65-F5344CB8AC3E}">
        <p14:creationId xmlns:p14="http://schemas.microsoft.com/office/powerpoint/2010/main" val="346645507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84-6E0B-49F3-9900-305ABA4711BA}"/>
              </a:ext>
            </a:extLst>
          </p:cNvPr>
          <p:cNvSpPr>
            <a:spLocks noGrp="1"/>
          </p:cNvSpPr>
          <p:nvPr>
            <p:ph type="body" sz="quarter" idx="13"/>
          </p:nvPr>
        </p:nvSpPr>
        <p:spPr/>
        <p:txBody>
          <a:bodyPr/>
          <a:lstStyle/>
          <a:p>
            <a:r>
              <a:rPr lang="en-US" dirty="0"/>
              <a:t>Ute Mountain Ute Tribe</a:t>
            </a:r>
          </a:p>
        </p:txBody>
      </p:sp>
      <p:sp>
        <p:nvSpPr>
          <p:cNvPr id="3" name="Text Placeholder 2">
            <a:extLst>
              <a:ext uri="{FF2B5EF4-FFF2-40B4-BE49-F238E27FC236}">
                <a16:creationId xmlns:a16="http://schemas.microsoft.com/office/drawing/2014/main" id="{8011A3C8-2539-4DC2-A4EB-D7E4A6DC1D4F}"/>
              </a:ext>
            </a:extLst>
          </p:cNvPr>
          <p:cNvSpPr>
            <a:spLocks noGrp="1"/>
          </p:cNvSpPr>
          <p:nvPr>
            <p:ph type="body" sz="quarter" idx="14"/>
          </p:nvPr>
        </p:nvSpPr>
        <p:spPr>
          <a:xfrm>
            <a:off x="354012" y="1268413"/>
            <a:ext cx="6643553" cy="5344143"/>
          </a:xfrm>
        </p:spPr>
        <p:txBody>
          <a:bodyPr>
            <a:normAutofit lnSpcReduction="10000"/>
          </a:bodyPr>
          <a:lstStyle/>
          <a:p>
            <a:pPr marL="228600" lvl="0" indent="-228600" fontAlgn="base">
              <a:buFont typeface="Arial" panose="020B0604020202020204" pitchFamily="34" charset="0"/>
              <a:buChar char="•"/>
            </a:pPr>
            <a:r>
              <a:rPr lang="en-US" sz="2800" dirty="0">
                <a:solidFill>
                  <a:prstClr val="black"/>
                </a:solidFill>
              </a:rPr>
              <a:t>US Recognized Native American Indian Tribe.</a:t>
            </a:r>
          </a:p>
          <a:p>
            <a:pPr marL="228600" lvl="0" indent="-228600" fontAlgn="base">
              <a:buFont typeface="Arial" panose="020B0604020202020204" pitchFamily="34" charset="0"/>
              <a:buChar char="•"/>
            </a:pPr>
            <a:r>
              <a:rPr lang="en-US" sz="2800" dirty="0">
                <a:solidFill>
                  <a:prstClr val="black"/>
                </a:solidFill>
              </a:rPr>
              <a:t>Tribal Community is tied to their land and environment by cultural values, traditions, and customs.</a:t>
            </a:r>
          </a:p>
          <a:p>
            <a:pPr marL="228600" indent="-228600" fontAlgn="base">
              <a:buFont typeface="Arial" panose="020B0604020202020204" pitchFamily="34" charset="0"/>
              <a:buChar char="•"/>
            </a:pPr>
            <a:r>
              <a:rPr lang="en-US" sz="2800" dirty="0"/>
              <a:t>The Ute Mountain Ute Tribe is faced with a number of socio-economic hardships, including poverty. </a:t>
            </a:r>
          </a:p>
          <a:p>
            <a:pPr marL="228600" lvl="0" indent="-228600" fontAlgn="base">
              <a:buFont typeface="Arial" panose="020B0604020202020204" pitchFamily="34" charset="0"/>
              <a:buChar char="•"/>
            </a:pPr>
            <a:r>
              <a:rPr lang="en-US" sz="2800" dirty="0">
                <a:solidFill>
                  <a:prstClr val="black"/>
                </a:solidFill>
              </a:rPr>
              <a:t>Indigenous/Tribal populations have higher incidences of asthma, diabetes, heart disease, chronic obstruct pulmonary disorder (COPD) than people of non-American Indian/Alaskan Native populations.</a:t>
            </a:r>
          </a:p>
          <a:p>
            <a:pPr marL="228600" lvl="0" indent="-228600" fontAlgn="base">
              <a:buFont typeface="Arial" panose="020B0604020202020204" pitchFamily="34" charset="0"/>
              <a:buChar char="•"/>
            </a:pPr>
            <a:endParaRPr lang="en-US" sz="2800" dirty="0"/>
          </a:p>
          <a:p>
            <a:pPr marL="228600" lvl="0" indent="-228600" fontAlgn="base">
              <a:buFont typeface="Arial" panose="020B0604020202020204" pitchFamily="34" charset="0"/>
              <a:buChar char="•"/>
            </a:pPr>
            <a:endParaRPr lang="en-US" sz="2800" dirty="0">
              <a:solidFill>
                <a:prstClr val="black"/>
              </a:solidFill>
            </a:endParaRPr>
          </a:p>
        </p:txBody>
      </p:sp>
      <p:graphicFrame>
        <p:nvGraphicFramePr>
          <p:cNvPr id="5" name="Chart 4">
            <a:extLst>
              <a:ext uri="{FF2B5EF4-FFF2-40B4-BE49-F238E27FC236}">
                <a16:creationId xmlns:a16="http://schemas.microsoft.com/office/drawing/2014/main" id="{A82442D3-4E92-FFD5-EC2E-CD642C7C2A10}"/>
              </a:ext>
            </a:extLst>
          </p:cNvPr>
          <p:cNvGraphicFramePr>
            <a:graphicFrameLocks/>
          </p:cNvGraphicFramePr>
          <p:nvPr>
            <p:extLst>
              <p:ext uri="{D42A27DB-BD31-4B8C-83A1-F6EECF244321}">
                <p14:modId xmlns:p14="http://schemas.microsoft.com/office/powerpoint/2010/main" val="2347292181"/>
              </p:ext>
            </p:extLst>
          </p:nvPr>
        </p:nvGraphicFramePr>
        <p:xfrm>
          <a:off x="7322765" y="1053479"/>
          <a:ext cx="3775497" cy="27601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300EC3B-0956-3940-0CC4-EC7924C4F074}"/>
              </a:ext>
            </a:extLst>
          </p:cNvPr>
          <p:cNvGraphicFramePr>
            <a:graphicFrameLocks/>
          </p:cNvGraphicFramePr>
          <p:nvPr>
            <p:extLst>
              <p:ext uri="{D42A27DB-BD31-4B8C-83A1-F6EECF244321}">
                <p14:modId xmlns:p14="http://schemas.microsoft.com/office/powerpoint/2010/main" val="388622195"/>
              </p:ext>
            </p:extLst>
          </p:nvPr>
        </p:nvGraphicFramePr>
        <p:xfrm>
          <a:off x="7322765" y="3940484"/>
          <a:ext cx="3659454" cy="2050291"/>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a:extLst>
              <a:ext uri="{FF2B5EF4-FFF2-40B4-BE49-F238E27FC236}">
                <a16:creationId xmlns:a16="http://schemas.microsoft.com/office/drawing/2014/main" id="{841CA9FD-3FF5-5AE3-E9A8-135EA93C0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592" y="5564692"/>
            <a:ext cx="1259009" cy="1293308"/>
          </a:xfrm>
          <a:prstGeom prst="ellipse">
            <a:avLst/>
          </a:prstGeom>
          <a:ln>
            <a:noFill/>
          </a:ln>
          <a:effectLst>
            <a:softEdge rad="112500"/>
          </a:effectLst>
        </p:spPr>
      </p:pic>
    </p:spTree>
    <p:extLst>
      <p:ext uri="{BB962C8B-B14F-4D97-AF65-F5344CB8AC3E}">
        <p14:creationId xmlns:p14="http://schemas.microsoft.com/office/powerpoint/2010/main" val="115476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UMUT Air Quality</a:t>
            </a:r>
          </a:p>
        </p:txBody>
      </p:sp>
      <p:pic>
        <p:nvPicPr>
          <p:cNvPr id="4" name="Picture 3">
            <a:extLst>
              <a:ext uri="{FF2B5EF4-FFF2-40B4-BE49-F238E27FC236}">
                <a16:creationId xmlns:a16="http://schemas.microsoft.com/office/drawing/2014/main" id="{BDEFBE95-9301-4356-9C87-D654ECF793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1" r="35014" b="1"/>
          <a:stretch/>
        </p:blipFill>
        <p:spPr>
          <a:xfrm rot="5400000">
            <a:off x="635641" y="1410989"/>
            <a:ext cx="3514202" cy="4196495"/>
          </a:xfrm>
          <a:prstGeom prst="rect">
            <a:avLst/>
          </a:prstGeom>
        </p:spPr>
      </p:pic>
      <p:pic>
        <p:nvPicPr>
          <p:cNvPr id="5" name="Picture 4" descr="A picture containing indoor, wall&#10;&#10;Description automatically generated">
            <a:extLst>
              <a:ext uri="{FF2B5EF4-FFF2-40B4-BE49-F238E27FC236}">
                <a16:creationId xmlns:a16="http://schemas.microsoft.com/office/drawing/2014/main" id="{ECD80622-B91C-44D9-9E51-E9DD01788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497" r="2" b="2"/>
          <a:stretch/>
        </p:blipFill>
        <p:spPr>
          <a:xfrm>
            <a:off x="8267716" y="3892549"/>
            <a:ext cx="3435075" cy="2350402"/>
          </a:xfrm>
          <a:prstGeom prst="rect">
            <a:avLst/>
          </a:prstGeom>
        </p:spPr>
      </p:pic>
      <p:sp>
        <p:nvSpPr>
          <p:cNvPr id="3" name="Text Placeholder 2"/>
          <p:cNvSpPr>
            <a:spLocks noGrp="1"/>
          </p:cNvSpPr>
          <p:nvPr>
            <p:ph type="body" sz="quarter" idx="14"/>
          </p:nvPr>
        </p:nvSpPr>
        <p:spPr>
          <a:xfrm>
            <a:off x="782414" y="5516626"/>
            <a:ext cx="3708576" cy="830797"/>
          </a:xfrm>
        </p:spPr>
        <p:txBody>
          <a:bodyPr>
            <a:normAutofit fontScale="92500" lnSpcReduction="20000"/>
          </a:bodyPr>
          <a:lstStyle/>
          <a:p>
            <a:pPr algn="r"/>
            <a:r>
              <a:rPr lang="en-US" dirty="0">
                <a:cs typeface="Times New Roman" panose="02020603050405020304" pitchFamily="18" charset="0"/>
              </a:rPr>
              <a:t>R</a:t>
            </a:r>
            <a:r>
              <a:rPr lang="en-US" dirty="0"/>
              <a:t>egulatory Ozone program ThermoScientific 49i Analyzer (since 2019)</a:t>
            </a:r>
          </a:p>
          <a:p>
            <a:pPr algn="r"/>
            <a:endParaRPr lang="en-US" dirty="0"/>
          </a:p>
        </p:txBody>
      </p:sp>
      <p:pic>
        <p:nvPicPr>
          <p:cNvPr id="6" name="Picture 5" descr="A picture containing text, indoor, vending machine&#10;&#10;Description automatically generated">
            <a:extLst>
              <a:ext uri="{FF2B5EF4-FFF2-40B4-BE49-F238E27FC236}">
                <a16:creationId xmlns:a16="http://schemas.microsoft.com/office/drawing/2014/main" id="{CC628994-30CC-4FFB-9DD4-58C909509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555" y="1651587"/>
            <a:ext cx="3443522" cy="4591364"/>
          </a:xfrm>
          <a:prstGeom prst="rect">
            <a:avLst/>
          </a:prstGeom>
        </p:spPr>
      </p:pic>
      <p:sp>
        <p:nvSpPr>
          <p:cNvPr id="8" name="Text Placeholder 2"/>
          <p:cNvSpPr txBox="1">
            <a:spLocks/>
          </p:cNvSpPr>
          <p:nvPr/>
        </p:nvSpPr>
        <p:spPr>
          <a:xfrm>
            <a:off x="8267716" y="2081349"/>
            <a:ext cx="3608934" cy="20807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Teledyne T640</a:t>
            </a:r>
          </a:p>
          <a:p>
            <a:r>
              <a:rPr lang="en-US" dirty="0"/>
              <a:t>2.5 (micrometers) Particulate Monitor – Continuous Federal Equivalent Monitor (FEM)</a:t>
            </a:r>
          </a:p>
          <a:p>
            <a:endParaRPr lang="en-US" dirty="0"/>
          </a:p>
        </p:txBody>
      </p:sp>
      <p:sp>
        <p:nvSpPr>
          <p:cNvPr id="9" name="Text Placeholder 2"/>
          <p:cNvSpPr txBox="1">
            <a:spLocks/>
          </p:cNvSpPr>
          <p:nvPr/>
        </p:nvSpPr>
        <p:spPr>
          <a:xfrm>
            <a:off x="1000915" y="5788808"/>
            <a:ext cx="3672640" cy="663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p:cNvSpPr txBox="1"/>
          <p:nvPr/>
        </p:nvSpPr>
        <p:spPr>
          <a:xfrm>
            <a:off x="378681" y="1259230"/>
            <a:ext cx="2007468" cy="461665"/>
          </a:xfrm>
          <a:prstGeom prst="rect">
            <a:avLst/>
          </a:prstGeom>
          <a:noFill/>
        </p:spPr>
        <p:txBody>
          <a:bodyPr wrap="square" rtlCol="0">
            <a:spAutoFit/>
          </a:bodyPr>
          <a:lstStyle/>
          <a:p>
            <a:r>
              <a:rPr lang="en-US" sz="2400" dirty="0"/>
              <a:t>In Towaoc, CO</a:t>
            </a:r>
          </a:p>
        </p:txBody>
      </p:sp>
      <p:sp>
        <p:nvSpPr>
          <p:cNvPr id="13" name="TextBox 12"/>
          <p:cNvSpPr txBox="1"/>
          <p:nvPr/>
        </p:nvSpPr>
        <p:spPr>
          <a:xfrm>
            <a:off x="294495" y="4897006"/>
            <a:ext cx="3792764" cy="369332"/>
          </a:xfrm>
          <a:prstGeom prst="rect">
            <a:avLst/>
          </a:prstGeom>
          <a:noFill/>
        </p:spPr>
        <p:txBody>
          <a:bodyPr wrap="square" rtlCol="0">
            <a:spAutoFit/>
          </a:bodyPr>
          <a:lstStyle/>
          <a:p>
            <a:r>
              <a:rPr lang="en-US" dirty="0"/>
              <a:t>Meteorological parameters</a:t>
            </a:r>
          </a:p>
        </p:txBody>
      </p:sp>
      <p:pic>
        <p:nvPicPr>
          <p:cNvPr id="11" name="Picture 10">
            <a:extLst>
              <a:ext uri="{FF2B5EF4-FFF2-40B4-BE49-F238E27FC236}">
                <a16:creationId xmlns:a16="http://schemas.microsoft.com/office/drawing/2014/main" id="{E3D4FDA6-BF3C-1C50-4E57-504374D1D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1958" y="926591"/>
            <a:ext cx="1259009" cy="1293308"/>
          </a:xfrm>
          <a:prstGeom prst="ellipse">
            <a:avLst/>
          </a:prstGeom>
          <a:ln>
            <a:noFill/>
          </a:ln>
          <a:effectLst>
            <a:softEdge rad="112500"/>
          </a:effectLst>
        </p:spPr>
      </p:pic>
    </p:spTree>
    <p:extLst>
      <p:ext uri="{BB962C8B-B14F-4D97-AF65-F5344CB8AC3E}">
        <p14:creationId xmlns:p14="http://schemas.microsoft.com/office/powerpoint/2010/main" val="146323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UMUT Air Quality – White Mesa</a:t>
            </a:r>
          </a:p>
        </p:txBody>
      </p:sp>
      <p:sp>
        <p:nvSpPr>
          <p:cNvPr id="3" name="Text Placeholder 2"/>
          <p:cNvSpPr>
            <a:spLocks noGrp="1"/>
          </p:cNvSpPr>
          <p:nvPr>
            <p:ph type="body" sz="quarter" idx="14"/>
          </p:nvPr>
        </p:nvSpPr>
        <p:spPr>
          <a:xfrm>
            <a:off x="274018" y="1493676"/>
            <a:ext cx="2242760" cy="4663283"/>
          </a:xfrm>
        </p:spPr>
        <p:txBody>
          <a:bodyPr>
            <a:normAutofit/>
          </a:bodyPr>
          <a:lstStyle/>
          <a:p>
            <a:r>
              <a:rPr lang="en-US" dirty="0">
                <a:cs typeface="Times New Roman" panose="02020603050405020304" pitchFamily="18" charset="0"/>
              </a:rPr>
              <a:t>Tisch High Volume Total Suspended Particulate Monitor–Filter based</a:t>
            </a:r>
          </a:p>
          <a:p>
            <a:r>
              <a:rPr lang="en-US" dirty="0">
                <a:cs typeface="Times New Roman" panose="02020603050405020304" pitchFamily="18" charset="0"/>
              </a:rPr>
              <a:t>Filters are sent to lab to measure radioactive components</a:t>
            </a:r>
          </a:p>
        </p:txBody>
      </p:sp>
      <p:pic>
        <p:nvPicPr>
          <p:cNvPr id="4" name="Picture 3">
            <a:extLst>
              <a:ext uri="{FF2B5EF4-FFF2-40B4-BE49-F238E27FC236}">
                <a16:creationId xmlns:a16="http://schemas.microsoft.com/office/drawing/2014/main" id="{544232C5-9A00-4584-959B-19EA12DD2991}"/>
              </a:ext>
            </a:extLst>
          </p:cNvPr>
          <p:cNvPicPr>
            <a:picLocks noChangeAspect="1"/>
          </p:cNvPicPr>
          <p:nvPr/>
        </p:nvPicPr>
        <p:blipFill rotWithShape="1">
          <a:blip r:embed="rId2"/>
          <a:srcRect t="9890"/>
          <a:stretch/>
        </p:blipFill>
        <p:spPr>
          <a:xfrm>
            <a:off x="2622555" y="1093083"/>
            <a:ext cx="4421406" cy="5312145"/>
          </a:xfrm>
          <a:prstGeom prst="rect">
            <a:avLst/>
          </a:prstGeom>
        </p:spPr>
      </p:pic>
      <p:pic>
        <p:nvPicPr>
          <p:cNvPr id="2050" name="329C53FB-67D0-436A-8DC6-036484FC6EAE" descr="IMG_05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64" t="11863" r="14591"/>
          <a:stretch/>
        </p:blipFill>
        <p:spPr bwMode="auto">
          <a:xfrm>
            <a:off x="9103496" y="1467864"/>
            <a:ext cx="2542902" cy="399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txBox="1">
            <a:spLocks/>
          </p:cNvSpPr>
          <p:nvPr/>
        </p:nvSpPr>
        <p:spPr>
          <a:xfrm>
            <a:off x="7149739" y="1493676"/>
            <a:ext cx="1953758" cy="340925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cs typeface="Times New Roman" panose="02020603050405020304" pitchFamily="18" charset="0"/>
              </a:rPr>
              <a:t>Portable Ozone Monitoring System (POMS); Solar powered small ozone analyzer and meteorological instruments</a:t>
            </a:r>
          </a:p>
          <a:p>
            <a:r>
              <a:rPr lang="en-US" dirty="0">
                <a:cs typeface="Times New Roman" panose="02020603050405020304" pitchFamily="18" charset="0"/>
              </a:rPr>
              <a:t>- A stand alone system</a:t>
            </a:r>
          </a:p>
        </p:txBody>
      </p:sp>
      <p:pic>
        <p:nvPicPr>
          <p:cNvPr id="7" name="Picture 6">
            <a:extLst>
              <a:ext uri="{FF2B5EF4-FFF2-40B4-BE49-F238E27FC236}">
                <a16:creationId xmlns:a16="http://schemas.microsoft.com/office/drawing/2014/main" id="{C25DC2C0-F74B-C6A0-BBF0-5716266A7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592" y="5564692"/>
            <a:ext cx="1259009" cy="1293308"/>
          </a:xfrm>
          <a:prstGeom prst="ellipse">
            <a:avLst/>
          </a:prstGeom>
          <a:ln>
            <a:noFill/>
          </a:ln>
          <a:effectLst>
            <a:softEdge rad="112500"/>
          </a:effectLst>
        </p:spPr>
      </p:pic>
    </p:spTree>
    <p:extLst>
      <p:ext uri="{BB962C8B-B14F-4D97-AF65-F5344CB8AC3E}">
        <p14:creationId xmlns:p14="http://schemas.microsoft.com/office/powerpoint/2010/main" val="3744168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UMUT Air Quality</a:t>
            </a:r>
          </a:p>
        </p:txBody>
      </p:sp>
      <p:pic>
        <p:nvPicPr>
          <p:cNvPr id="4" name="Content Placeholder 6" descr="A picture containing sky, outdoor, dirt&#10;&#10;Description automatically generated">
            <a:extLst>
              <a:ext uri="{FF2B5EF4-FFF2-40B4-BE49-F238E27FC236}">
                <a16:creationId xmlns:a16="http://schemas.microsoft.com/office/drawing/2014/main" id="{8AEAB5C0-DE30-4705-AE83-32EC922B855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388" t="8680" r="1" b="1"/>
          <a:stretch/>
        </p:blipFill>
        <p:spPr>
          <a:xfrm>
            <a:off x="5876437" y="1735217"/>
            <a:ext cx="4785701" cy="3378040"/>
          </a:xfrm>
          <a:prstGeom prst="rect">
            <a:avLst/>
          </a:prstGeom>
        </p:spPr>
      </p:pic>
      <p:pic>
        <p:nvPicPr>
          <p:cNvPr id="5" name="Picture 4" descr="A picture containing sky, outdoor, ground, truck&#10;&#10;Description automatically generated">
            <a:extLst>
              <a:ext uri="{FF2B5EF4-FFF2-40B4-BE49-F238E27FC236}">
                <a16:creationId xmlns:a16="http://schemas.microsoft.com/office/drawing/2014/main" id="{CDB0E106-7DAB-4F7E-87A0-C1BD409235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03" r="25263" b="25263"/>
          <a:stretch/>
        </p:blipFill>
        <p:spPr>
          <a:xfrm>
            <a:off x="838200" y="3048000"/>
            <a:ext cx="5410200" cy="2895600"/>
          </a:xfrm>
          <a:prstGeom prst="rect">
            <a:avLst/>
          </a:prstGeom>
        </p:spPr>
      </p:pic>
      <p:sp>
        <p:nvSpPr>
          <p:cNvPr id="6" name="Text Placeholder 3">
            <a:extLst>
              <a:ext uri="{FF2B5EF4-FFF2-40B4-BE49-F238E27FC236}">
                <a16:creationId xmlns:a16="http://schemas.microsoft.com/office/drawing/2014/main" id="{F4544779-BECE-4187-B1FD-C5F0199C70C4}"/>
              </a:ext>
            </a:extLst>
          </p:cNvPr>
          <p:cNvSpPr>
            <a:spLocks noGrp="1"/>
          </p:cNvSpPr>
          <p:nvPr>
            <p:ph type="body" sz="quarter" idx="14"/>
          </p:nvPr>
        </p:nvSpPr>
        <p:spPr/>
        <p:txBody>
          <a:bodyPr>
            <a:normAutofit/>
          </a:bodyPr>
          <a:lstStyle/>
          <a:p>
            <a:r>
              <a:rPr lang="en-US" sz="3200" dirty="0"/>
              <a:t>Low Cost Sensors (Purple Air) </a:t>
            </a:r>
          </a:p>
          <a:p>
            <a:r>
              <a:rPr lang="en-US" sz="3200" dirty="0"/>
              <a:t>Towaoc and White Mesa</a:t>
            </a:r>
          </a:p>
        </p:txBody>
      </p:sp>
      <p:sp>
        <p:nvSpPr>
          <p:cNvPr id="7" name="TextBox 6"/>
          <p:cNvSpPr txBox="1"/>
          <p:nvPr/>
        </p:nvSpPr>
        <p:spPr>
          <a:xfrm>
            <a:off x="6586527" y="5113257"/>
            <a:ext cx="4075611" cy="923330"/>
          </a:xfrm>
          <a:prstGeom prst="rect">
            <a:avLst/>
          </a:prstGeom>
          <a:noFill/>
        </p:spPr>
        <p:txBody>
          <a:bodyPr wrap="square" rtlCol="0">
            <a:spAutoFit/>
          </a:bodyPr>
          <a:lstStyle/>
          <a:p>
            <a:r>
              <a:rPr lang="en-US" dirty="0"/>
              <a:t>Planning for more sensors under the EJ Grant at White Mesa as a Citizen Science component</a:t>
            </a:r>
          </a:p>
        </p:txBody>
      </p:sp>
      <p:sp>
        <p:nvSpPr>
          <p:cNvPr id="8" name="TextBox 7"/>
          <p:cNvSpPr txBox="1"/>
          <p:nvPr/>
        </p:nvSpPr>
        <p:spPr>
          <a:xfrm>
            <a:off x="838200" y="2678668"/>
            <a:ext cx="4075611" cy="369332"/>
          </a:xfrm>
          <a:prstGeom prst="rect">
            <a:avLst/>
          </a:prstGeom>
          <a:noFill/>
        </p:spPr>
        <p:txBody>
          <a:bodyPr wrap="square" rtlCol="0">
            <a:spAutoFit/>
          </a:bodyPr>
          <a:lstStyle/>
          <a:p>
            <a:r>
              <a:rPr lang="en-US" dirty="0"/>
              <a:t>Headstart at Towaoc</a:t>
            </a:r>
          </a:p>
        </p:txBody>
      </p:sp>
      <p:pic>
        <p:nvPicPr>
          <p:cNvPr id="9" name="Picture 8">
            <a:extLst>
              <a:ext uri="{FF2B5EF4-FFF2-40B4-BE49-F238E27FC236}">
                <a16:creationId xmlns:a16="http://schemas.microsoft.com/office/drawing/2014/main" id="{161E4DD9-6A1C-4134-F790-4403CBFFF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592" y="5564692"/>
            <a:ext cx="1259009" cy="1293308"/>
          </a:xfrm>
          <a:prstGeom prst="ellipse">
            <a:avLst/>
          </a:prstGeom>
          <a:ln>
            <a:noFill/>
          </a:ln>
          <a:effectLst>
            <a:softEdge rad="112500"/>
          </a:effectLst>
        </p:spPr>
      </p:pic>
    </p:spTree>
    <p:extLst>
      <p:ext uri="{BB962C8B-B14F-4D97-AF65-F5344CB8AC3E}">
        <p14:creationId xmlns:p14="http://schemas.microsoft.com/office/powerpoint/2010/main" val="2378311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9739</TotalTime>
  <Words>862</Words>
  <Application>Microsoft Office PowerPoint</Application>
  <PresentationFormat>Widescreen</PresentationFormat>
  <Paragraphs>114</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Corbel</vt:lpstr>
      <vt:lpstr>Helvetica</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Nastan, Abigail M (US 398P)</cp:lastModifiedBy>
  <cp:revision>233</cp:revision>
  <dcterms:created xsi:type="dcterms:W3CDTF">2020-05-12T18:08:23Z</dcterms:created>
  <dcterms:modified xsi:type="dcterms:W3CDTF">2022-08-04T22:24:23Z</dcterms:modified>
</cp:coreProperties>
</file>